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81" r:id="rId3"/>
    <p:sldId id="357" r:id="rId4"/>
    <p:sldId id="284" r:id="rId5"/>
    <p:sldId id="285" r:id="rId6"/>
    <p:sldId id="305" r:id="rId7"/>
    <p:sldId id="311" r:id="rId8"/>
    <p:sldId id="277" r:id="rId9"/>
    <p:sldId id="286" r:id="rId10"/>
    <p:sldId id="287" r:id="rId11"/>
    <p:sldId id="317" r:id="rId12"/>
    <p:sldId id="312" r:id="rId13"/>
    <p:sldId id="278" r:id="rId14"/>
    <p:sldId id="274" r:id="rId15"/>
    <p:sldId id="270" r:id="rId16"/>
    <p:sldId id="273" r:id="rId17"/>
    <p:sldId id="275" r:id="rId18"/>
    <p:sldId id="276" r:id="rId19"/>
    <p:sldId id="349" r:id="rId20"/>
    <p:sldId id="348" r:id="rId21"/>
    <p:sldId id="350" r:id="rId22"/>
    <p:sldId id="351" r:id="rId23"/>
    <p:sldId id="279" r:id="rId24"/>
    <p:sldId id="280" r:id="rId25"/>
    <p:sldId id="358" r:id="rId26"/>
    <p:sldId id="359" r:id="rId27"/>
    <p:sldId id="271" r:id="rId28"/>
    <p:sldId id="291" r:id="rId29"/>
    <p:sldId id="292" r:id="rId30"/>
    <p:sldId id="296" r:id="rId31"/>
    <p:sldId id="298" r:id="rId32"/>
    <p:sldId id="307" r:id="rId33"/>
    <p:sldId id="360" r:id="rId34"/>
    <p:sldId id="361" r:id="rId35"/>
    <p:sldId id="288" r:id="rId36"/>
    <p:sldId id="290" r:id="rId37"/>
    <p:sldId id="289" r:id="rId38"/>
    <p:sldId id="272" r:id="rId39"/>
    <p:sldId id="322" r:id="rId40"/>
    <p:sldId id="295" r:id="rId41"/>
    <p:sldId id="362" r:id="rId42"/>
    <p:sldId id="293" r:id="rId43"/>
    <p:sldId id="297" r:id="rId44"/>
    <p:sldId id="308" r:id="rId45"/>
    <p:sldId id="309" r:id="rId46"/>
    <p:sldId id="263" r:id="rId47"/>
    <p:sldId id="355" r:id="rId48"/>
    <p:sldId id="356" r:id="rId49"/>
    <p:sldId id="325" r:id="rId50"/>
    <p:sldId id="327" r:id="rId51"/>
    <p:sldId id="329" r:id="rId52"/>
    <p:sldId id="328" r:id="rId53"/>
    <p:sldId id="282" r:id="rId54"/>
    <p:sldId id="326" r:id="rId55"/>
    <p:sldId id="313" r:id="rId56"/>
    <p:sldId id="314" r:id="rId57"/>
    <p:sldId id="330" r:id="rId58"/>
    <p:sldId id="331" r:id="rId59"/>
    <p:sldId id="332" r:id="rId60"/>
    <p:sldId id="267" r:id="rId61"/>
    <p:sldId id="315" r:id="rId62"/>
    <p:sldId id="283" r:id="rId63"/>
    <p:sldId id="294" r:id="rId64"/>
    <p:sldId id="265" r:id="rId65"/>
    <p:sldId id="303" r:id="rId66"/>
    <p:sldId id="304" r:id="rId67"/>
    <p:sldId id="299" r:id="rId68"/>
    <p:sldId id="300" r:id="rId69"/>
    <p:sldId id="301" r:id="rId70"/>
    <p:sldId id="333" r:id="rId71"/>
    <p:sldId id="345" r:id="rId72"/>
    <p:sldId id="334" r:id="rId73"/>
    <p:sldId id="337" r:id="rId74"/>
    <p:sldId id="339" r:id="rId75"/>
    <p:sldId id="340" r:id="rId76"/>
    <p:sldId id="338" r:id="rId77"/>
    <p:sldId id="341" r:id="rId78"/>
    <p:sldId id="344" r:id="rId79"/>
    <p:sldId id="342" r:id="rId80"/>
    <p:sldId id="346" r:id="rId81"/>
    <p:sldId id="347" r:id="rId82"/>
    <p:sldId id="353" r:id="rId83"/>
    <p:sldId id="343" r:id="rId84"/>
    <p:sldId id="352" r:id="rId85"/>
    <p:sldId id="257" r:id="rId86"/>
    <p:sldId id="262" r:id="rId87"/>
    <p:sldId id="258" r:id="rId88"/>
    <p:sldId id="259"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11" autoAdjust="0"/>
  </p:normalViewPr>
  <p:slideViewPr>
    <p:cSldViewPr>
      <p:cViewPr varScale="1">
        <p:scale>
          <a:sx n="75" d="100"/>
          <a:sy n="75" d="100"/>
        </p:scale>
        <p:origin x="-1014" y="-96"/>
      </p:cViewPr>
      <p:guideLst>
        <p:guide orient="horz" pos="2160"/>
        <p:guide pos="2880"/>
      </p:guideLst>
    </p:cSldViewPr>
  </p:slideViewPr>
  <p:outlineViewPr>
    <p:cViewPr>
      <p:scale>
        <a:sx n="33" d="100"/>
        <a:sy n="33" d="100"/>
      </p:scale>
      <p:origin x="0" y="12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5/31/2012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5/31/2012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5/31/2012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1.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2.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Microsoft_Word_97_-_2003_Document1.doc"/><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4.emf"/><Relationship Id="rId5" Type="http://schemas.openxmlformats.org/officeDocument/2006/relationships/oleObject" Target="../embeddings/Microsoft_Word_97_-_2003_Document2.doc"/><Relationship Id="rId4" Type="http://schemas.openxmlformats.org/officeDocument/2006/relationships/image" Target="../media/image23.emf"/></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7.emf"/><Relationship Id="rId5" Type="http://schemas.openxmlformats.org/officeDocument/2006/relationships/oleObject" Target="../embeddings/oleObject8.bin"/><Relationship Id="rId4" Type="http://schemas.openxmlformats.org/officeDocument/2006/relationships/image" Target="../media/image26.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1.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1.wmf"/><Relationship Id="rId5" Type="http://schemas.openxmlformats.org/officeDocument/2006/relationships/oleObject" Target="../embeddings/oleObject12.bin"/><Relationship Id="rId4" Type="http://schemas.openxmlformats.org/officeDocument/2006/relationships/image" Target="../media/image32.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1.wmf"/><Relationship Id="rId5" Type="http://schemas.openxmlformats.org/officeDocument/2006/relationships/oleObject" Target="../embeddings/oleObject14.bin"/><Relationship Id="rId4" Type="http://schemas.openxmlformats.org/officeDocument/2006/relationships/image" Target="../media/image33.wmf"/></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www.microsoft.com/downloads/details.aspx?FamilyId=7c76e8df-8674-4c3b-a99b-55b17f3c4c51&amp;displaylang=en"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2.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4.wmf"/></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19200"/>
            <a:ext cx="8686800" cy="2666999"/>
          </a:xfrm>
        </p:spPr>
        <p:txBody>
          <a:bodyPr>
            <a:noAutofit/>
          </a:bodyPr>
          <a:lstStyle/>
          <a:p>
            <a:r>
              <a:rPr lang="en-US" sz="4800" b="1" dirty="0"/>
              <a:t>Unit </a:t>
            </a:r>
            <a:r>
              <a:rPr lang="en-US" sz="4800" b="1" dirty="0" smtClean="0"/>
              <a:t>5 : </a:t>
            </a:r>
            <a:r>
              <a:rPr lang="en-US" sz="5400" b="1" dirty="0"/>
              <a:t>Data Warehouse to Data Mining</a:t>
            </a:r>
            <a:endParaRPr lang="en-US" sz="4800" b="1" dirty="0"/>
          </a:p>
        </p:txBody>
      </p:sp>
      <p:sp>
        <p:nvSpPr>
          <p:cNvPr id="4" name="Title 1"/>
          <p:cNvSpPr txBox="1">
            <a:spLocks/>
          </p:cNvSpPr>
          <p:nvPr/>
        </p:nvSpPr>
        <p:spPr>
          <a:xfrm>
            <a:off x="1600200" y="3733800"/>
            <a:ext cx="6400800" cy="6096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smtClean="0">
                <a:solidFill>
                  <a:srgbClr val="002060"/>
                </a:solidFill>
              </a:rPr>
              <a:t>Lecturer : Bijay Mishra</a:t>
            </a:r>
            <a:endParaRPr lang="en-US" sz="4400" b="1" dirty="0">
              <a:solidFill>
                <a:srgbClr val="002060"/>
              </a:solidFill>
            </a:endParaRPr>
          </a:p>
        </p:txBody>
      </p:sp>
    </p:spTree>
    <p:extLst>
      <p:ext uri="{BB962C8B-B14F-4D97-AF65-F5344CB8AC3E}">
        <p14:creationId xmlns:p14="http://schemas.microsoft.com/office/powerpoint/2010/main" val="557368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0838"/>
            <a:ext cx="8229600" cy="944562"/>
          </a:xfrm>
        </p:spPr>
        <p:txBody>
          <a:bodyPr/>
          <a:lstStyle/>
          <a:p>
            <a:r>
              <a:rPr lang="en-US" b="1" dirty="0">
                <a:solidFill>
                  <a:schemeClr val="accent6">
                    <a:lumMod val="50000"/>
                  </a:schemeClr>
                </a:solidFill>
                <a:cs typeface="Times New Roman" pitchFamily="18" charset="0"/>
              </a:rPr>
              <a:t>OLAP Benefits </a:t>
            </a:r>
            <a:endParaRPr lang="en-US" dirty="0">
              <a:solidFill>
                <a:schemeClr val="accent6">
                  <a:lumMod val="50000"/>
                </a:schemeClr>
              </a:solidFill>
            </a:endParaRPr>
          </a:p>
        </p:txBody>
      </p:sp>
      <p:sp>
        <p:nvSpPr>
          <p:cNvPr id="3" name="Content Placeholder 2"/>
          <p:cNvSpPr>
            <a:spLocks noGrp="1"/>
          </p:cNvSpPr>
          <p:nvPr>
            <p:ph idx="1"/>
          </p:nvPr>
        </p:nvSpPr>
        <p:spPr>
          <a:xfrm>
            <a:off x="228600" y="1600200"/>
            <a:ext cx="8610600" cy="5029200"/>
          </a:xfrm>
        </p:spPr>
        <p:txBody>
          <a:bodyPr>
            <a:normAutofit/>
          </a:bodyPr>
          <a:lstStyle/>
          <a:p>
            <a:pPr algn="just"/>
            <a:r>
              <a:rPr lang="en-US" sz="3600" dirty="0">
                <a:cs typeface="Times New Roman" pitchFamily="18" charset="0"/>
              </a:rPr>
              <a:t>Increased productivity of end-users</a:t>
            </a:r>
            <a:r>
              <a:rPr lang="en-GB" sz="3600" dirty="0">
                <a:cs typeface="Times New Roman" pitchFamily="18" charset="0"/>
              </a:rPr>
              <a:t>.</a:t>
            </a:r>
            <a:endParaRPr lang="en-US" sz="3600" dirty="0">
              <a:cs typeface="Times New Roman" pitchFamily="18" charset="0"/>
            </a:endParaRPr>
          </a:p>
          <a:p>
            <a:pPr algn="just"/>
            <a:r>
              <a:rPr lang="en-US" sz="3600" dirty="0" smtClean="0">
                <a:cs typeface="Times New Roman" pitchFamily="18" charset="0"/>
              </a:rPr>
              <a:t>Retention </a:t>
            </a:r>
            <a:r>
              <a:rPr lang="en-US" sz="3600" dirty="0">
                <a:cs typeface="Times New Roman" pitchFamily="18" charset="0"/>
              </a:rPr>
              <a:t>of organizational control over the integrity of corporate data.</a:t>
            </a:r>
          </a:p>
          <a:p>
            <a:pPr algn="just"/>
            <a:r>
              <a:rPr lang="en-US" sz="3600" dirty="0">
                <a:cs typeface="Times New Roman" pitchFamily="18" charset="0"/>
              </a:rPr>
              <a:t>Reduced query drag and network traffic on OLTP systems or on the data warehouse. </a:t>
            </a:r>
          </a:p>
          <a:p>
            <a:pPr algn="just"/>
            <a:r>
              <a:rPr lang="en-US" sz="3600" dirty="0">
                <a:cs typeface="Times New Roman" pitchFamily="18" charset="0"/>
              </a:rPr>
              <a:t>Improved potential revenue and profitability</a:t>
            </a:r>
            <a:r>
              <a:rPr lang="en-US" sz="3600" dirty="0" smtClean="0">
                <a:cs typeface="Times New Roman" pitchFamily="18" charset="0"/>
              </a:rPr>
              <a:t>.</a:t>
            </a:r>
            <a:endParaRPr lang="en-US" sz="3600" dirty="0">
              <a:cs typeface="Times New Roman" pitchFamily="18" charset="0"/>
            </a:endParaRPr>
          </a:p>
        </p:txBody>
      </p:sp>
    </p:spTree>
    <p:extLst>
      <p:ext uri="{BB962C8B-B14F-4D97-AF65-F5344CB8AC3E}">
        <p14:creationId xmlns:p14="http://schemas.microsoft.com/office/powerpoint/2010/main" val="1438181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50000"/>
                  </a:schemeClr>
                </a:solidFill>
              </a:rPr>
              <a:t>Strengths of OLAP</a:t>
            </a:r>
          </a:p>
        </p:txBody>
      </p:sp>
      <p:sp>
        <p:nvSpPr>
          <p:cNvPr id="3" name="Content Placeholder 2"/>
          <p:cNvSpPr>
            <a:spLocks noGrp="1"/>
          </p:cNvSpPr>
          <p:nvPr>
            <p:ph idx="1"/>
          </p:nvPr>
        </p:nvSpPr>
        <p:spPr>
          <a:xfrm>
            <a:off x="152400" y="1600200"/>
            <a:ext cx="8686800" cy="5029200"/>
          </a:xfrm>
        </p:spPr>
        <p:txBody>
          <a:bodyPr>
            <a:normAutofit/>
          </a:bodyPr>
          <a:lstStyle/>
          <a:p>
            <a:pPr algn="just">
              <a:lnSpc>
                <a:spcPct val="130000"/>
              </a:lnSpc>
            </a:pPr>
            <a:r>
              <a:rPr lang="en-US" sz="3600" dirty="0"/>
              <a:t>It is a powerful visualization paradigm</a:t>
            </a:r>
          </a:p>
          <a:p>
            <a:pPr algn="just">
              <a:lnSpc>
                <a:spcPct val="130000"/>
              </a:lnSpc>
            </a:pPr>
            <a:r>
              <a:rPr lang="en-US" sz="3600" dirty="0"/>
              <a:t>It provides fast, interactive response times</a:t>
            </a:r>
          </a:p>
          <a:p>
            <a:pPr algn="just">
              <a:lnSpc>
                <a:spcPct val="130000"/>
              </a:lnSpc>
            </a:pPr>
            <a:r>
              <a:rPr lang="en-US" sz="3600" dirty="0"/>
              <a:t>It is good for analyzing time series</a:t>
            </a:r>
          </a:p>
          <a:p>
            <a:pPr algn="just">
              <a:lnSpc>
                <a:spcPct val="130000"/>
              </a:lnSpc>
            </a:pPr>
            <a:r>
              <a:rPr lang="en-US" sz="3600" dirty="0"/>
              <a:t>It can be useful to find some clusters and outliers</a:t>
            </a:r>
          </a:p>
          <a:p>
            <a:pPr algn="just">
              <a:lnSpc>
                <a:spcPct val="130000"/>
              </a:lnSpc>
            </a:pPr>
            <a:r>
              <a:rPr lang="en-US" sz="3600" dirty="0"/>
              <a:t>Many vendors offer OLAP tools</a:t>
            </a:r>
          </a:p>
        </p:txBody>
      </p:sp>
    </p:spTree>
    <p:extLst>
      <p:ext uri="{BB962C8B-B14F-4D97-AF65-F5344CB8AC3E}">
        <p14:creationId xmlns:p14="http://schemas.microsoft.com/office/powerpoint/2010/main" val="1076363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84238"/>
          </a:xfrm>
        </p:spPr>
        <p:txBody>
          <a:bodyPr/>
          <a:lstStyle/>
          <a:p>
            <a:r>
              <a:rPr lang="en-US" b="1" dirty="0">
                <a:solidFill>
                  <a:schemeClr val="accent6">
                    <a:lumMod val="50000"/>
                  </a:schemeClr>
                </a:solidFill>
              </a:rPr>
              <a:t>OLAP for Decision Support</a:t>
            </a:r>
          </a:p>
        </p:txBody>
      </p:sp>
      <p:sp>
        <p:nvSpPr>
          <p:cNvPr id="3" name="Content Placeholder 2"/>
          <p:cNvSpPr>
            <a:spLocks noGrp="1"/>
          </p:cNvSpPr>
          <p:nvPr>
            <p:ph idx="1"/>
          </p:nvPr>
        </p:nvSpPr>
        <p:spPr>
          <a:xfrm>
            <a:off x="228600" y="1219200"/>
            <a:ext cx="8686800" cy="5562600"/>
          </a:xfrm>
        </p:spPr>
        <p:txBody>
          <a:bodyPr>
            <a:normAutofit/>
          </a:bodyPr>
          <a:lstStyle/>
          <a:p>
            <a:pPr algn="just"/>
            <a:r>
              <a:rPr lang="en-US" sz="2800" dirty="0"/>
              <a:t>Goal of OLAP is to support ad-hoc querying for the business analyst</a:t>
            </a:r>
          </a:p>
          <a:p>
            <a:pPr algn="just"/>
            <a:r>
              <a:rPr lang="en-US" sz="2800" dirty="0"/>
              <a:t>Business analysts are familiar with spreadsheets</a:t>
            </a:r>
          </a:p>
          <a:p>
            <a:pPr algn="just"/>
            <a:r>
              <a:rPr lang="en-US" sz="2800" dirty="0"/>
              <a:t>Extend spreadsheet analysis model to work with warehouse data</a:t>
            </a:r>
          </a:p>
          <a:p>
            <a:pPr lvl="1" algn="just"/>
            <a:r>
              <a:rPr lang="en-US" sz="2400" dirty="0"/>
              <a:t>Large data set</a:t>
            </a:r>
          </a:p>
          <a:p>
            <a:pPr lvl="1" algn="just"/>
            <a:r>
              <a:rPr lang="en-US" sz="2400" dirty="0"/>
              <a:t>Semantically enriched to understand business terms (e.g., time, geography)</a:t>
            </a:r>
          </a:p>
          <a:p>
            <a:pPr lvl="1" algn="just"/>
            <a:r>
              <a:rPr lang="en-US" sz="2400" dirty="0"/>
              <a:t>Combined with reporting features</a:t>
            </a:r>
          </a:p>
          <a:p>
            <a:pPr algn="just"/>
            <a:r>
              <a:rPr lang="en-US" sz="2800" dirty="0"/>
              <a:t>Multidimensional  view of data is the foundation of OLAP</a:t>
            </a:r>
          </a:p>
          <a:p>
            <a:pPr algn="just"/>
            <a:endParaRPr lang="en-US" sz="3600" dirty="0"/>
          </a:p>
        </p:txBody>
      </p:sp>
    </p:spTree>
    <p:extLst>
      <p:ext uri="{BB962C8B-B14F-4D97-AF65-F5344CB8AC3E}">
        <p14:creationId xmlns:p14="http://schemas.microsoft.com/office/powerpoint/2010/main" val="3131030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b="1" dirty="0">
                <a:solidFill>
                  <a:schemeClr val="accent6">
                    <a:lumMod val="50000"/>
                  </a:schemeClr>
                </a:solidFill>
              </a:rPr>
              <a:t>OLAP Architecture</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838200"/>
            <a:ext cx="5948136" cy="594360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561935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08038"/>
          </a:xfrm>
        </p:spPr>
        <p:txBody>
          <a:bodyPr/>
          <a:lstStyle/>
          <a:p>
            <a:r>
              <a:rPr lang="en-US" b="1" dirty="0"/>
              <a:t>OLAP Architecture (continued)</a:t>
            </a:r>
          </a:p>
        </p:txBody>
      </p:sp>
      <p:sp>
        <p:nvSpPr>
          <p:cNvPr id="3" name="Content Placeholder 2"/>
          <p:cNvSpPr>
            <a:spLocks noGrp="1"/>
          </p:cNvSpPr>
          <p:nvPr>
            <p:ph idx="1"/>
          </p:nvPr>
        </p:nvSpPr>
        <p:spPr>
          <a:xfrm>
            <a:off x="228600" y="1143000"/>
            <a:ext cx="8686800" cy="5486400"/>
          </a:xfrm>
        </p:spPr>
        <p:txBody>
          <a:bodyPr>
            <a:normAutofit/>
          </a:bodyPr>
          <a:lstStyle/>
          <a:p>
            <a:pPr algn="just">
              <a:lnSpc>
                <a:spcPct val="90000"/>
              </a:lnSpc>
            </a:pPr>
            <a:r>
              <a:rPr lang="en-US" sz="3600" dirty="0"/>
              <a:t>Designed to use both operational and data warehouse data</a:t>
            </a:r>
          </a:p>
          <a:p>
            <a:pPr algn="just">
              <a:lnSpc>
                <a:spcPct val="90000"/>
              </a:lnSpc>
            </a:pPr>
            <a:r>
              <a:rPr lang="en-US" sz="3600" dirty="0"/>
              <a:t>Defined as an “advanced data analysis environment that supports decision making, business modeling, and an operation’s research activities”</a:t>
            </a:r>
          </a:p>
          <a:p>
            <a:pPr algn="just">
              <a:lnSpc>
                <a:spcPct val="90000"/>
              </a:lnSpc>
            </a:pPr>
            <a:r>
              <a:rPr lang="en-US" sz="3600" dirty="0"/>
              <a:t>In most implementations, data warehouse and OLAP are interrelated and complementary environments</a:t>
            </a:r>
          </a:p>
          <a:p>
            <a:pPr algn="just"/>
            <a:endParaRPr lang="en-US" sz="3600" dirty="0"/>
          </a:p>
        </p:txBody>
      </p:sp>
    </p:spTree>
    <p:extLst>
      <p:ext uri="{BB962C8B-B14F-4D97-AF65-F5344CB8AC3E}">
        <p14:creationId xmlns:p14="http://schemas.microsoft.com/office/powerpoint/2010/main" val="3672746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b="1" dirty="0">
                <a:solidFill>
                  <a:schemeClr val="accent6">
                    <a:lumMod val="50000"/>
                  </a:schemeClr>
                </a:solidFill>
              </a:rPr>
              <a:t>OLAP Client/Server </a:t>
            </a:r>
            <a:r>
              <a:rPr lang="en-US" b="1" dirty="0" smtClean="0">
                <a:solidFill>
                  <a:schemeClr val="accent6">
                    <a:lumMod val="50000"/>
                  </a:schemeClr>
                </a:solidFill>
              </a:rPr>
              <a:t>Architecture</a:t>
            </a:r>
            <a:endParaRPr lang="en-US" b="1" dirty="0">
              <a:solidFill>
                <a:schemeClr val="accent6">
                  <a:lumMod val="50000"/>
                </a:schemeClr>
              </a:solidFill>
            </a:endParaRPr>
          </a:p>
        </p:txBody>
      </p:sp>
      <p:pic>
        <p:nvPicPr>
          <p:cNvPr id="5" name="Picture 3" descr="Fig13-06"/>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228600" y="685800"/>
            <a:ext cx="8610600" cy="6079251"/>
          </a:xfrm>
        </p:spPr>
      </p:pic>
    </p:spTree>
    <p:extLst>
      <p:ext uri="{BB962C8B-B14F-4D97-AF65-F5344CB8AC3E}">
        <p14:creationId xmlns:p14="http://schemas.microsoft.com/office/powerpoint/2010/main" val="2364914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13-07"/>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04800" y="76200"/>
            <a:ext cx="8610600" cy="6629400"/>
          </a:xfrm>
        </p:spPr>
      </p:pic>
    </p:spTree>
    <p:extLst>
      <p:ext uri="{BB962C8B-B14F-4D97-AF65-F5344CB8AC3E}">
        <p14:creationId xmlns:p14="http://schemas.microsoft.com/office/powerpoint/2010/main" val="2538640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13-08"/>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41912" y="152400"/>
            <a:ext cx="8597288" cy="6553200"/>
          </a:xfrm>
        </p:spPr>
      </p:pic>
    </p:spTree>
    <p:extLst>
      <p:ext uri="{BB962C8B-B14F-4D97-AF65-F5344CB8AC3E}">
        <p14:creationId xmlns:p14="http://schemas.microsoft.com/office/powerpoint/2010/main" val="242054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13-09"/>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304800" y="228600"/>
            <a:ext cx="8458200" cy="6421064"/>
          </a:xfrm>
        </p:spPr>
      </p:pic>
    </p:spTree>
    <p:extLst>
      <p:ext uri="{BB962C8B-B14F-4D97-AF65-F5344CB8AC3E}">
        <p14:creationId xmlns:p14="http://schemas.microsoft.com/office/powerpoint/2010/main" val="4102455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solidFill>
                  <a:schemeClr val="accent6">
                    <a:lumMod val="50000"/>
                  </a:schemeClr>
                </a:solidFill>
              </a:rPr>
              <a:t>On-Line </a:t>
            </a:r>
            <a:r>
              <a:rPr lang="en-US" b="1" dirty="0">
                <a:solidFill>
                  <a:schemeClr val="accent6">
                    <a:lumMod val="50000"/>
                  </a:schemeClr>
                </a:solidFill>
              </a:rPr>
              <a:t>Analytical </a:t>
            </a:r>
            <a:r>
              <a:rPr lang="en-US" b="1" dirty="0" smtClean="0">
                <a:solidFill>
                  <a:schemeClr val="accent6">
                    <a:lumMod val="50000"/>
                  </a:schemeClr>
                </a:solidFill>
              </a:rPr>
              <a:t>Mining (OLAM)</a:t>
            </a:r>
            <a:endParaRPr lang="en-US" dirty="0">
              <a:solidFill>
                <a:schemeClr val="accent6">
                  <a:lumMod val="50000"/>
                </a:schemeClr>
              </a:solidFill>
            </a:endParaRPr>
          </a:p>
        </p:txBody>
      </p:sp>
      <p:sp>
        <p:nvSpPr>
          <p:cNvPr id="3" name="Content Placeholder 2"/>
          <p:cNvSpPr>
            <a:spLocks noGrp="1"/>
          </p:cNvSpPr>
          <p:nvPr>
            <p:ph idx="1"/>
          </p:nvPr>
        </p:nvSpPr>
        <p:spPr>
          <a:xfrm>
            <a:off x="304800" y="1143000"/>
            <a:ext cx="8610600" cy="5486400"/>
          </a:xfrm>
        </p:spPr>
        <p:txBody>
          <a:bodyPr>
            <a:normAutofit lnSpcReduction="10000"/>
          </a:bodyPr>
          <a:lstStyle/>
          <a:p>
            <a:pPr algn="just"/>
            <a:r>
              <a:rPr lang="en-US" dirty="0"/>
              <a:t>On-line analytical mining (OLAM) (also called OLAP mining) integrates </a:t>
            </a:r>
            <a:r>
              <a:rPr lang="en-US" dirty="0" smtClean="0"/>
              <a:t>on-line analytical </a:t>
            </a:r>
            <a:r>
              <a:rPr lang="en-US" dirty="0"/>
              <a:t>processing (OLAP) with data mining and mining knowledge in </a:t>
            </a:r>
            <a:r>
              <a:rPr lang="en-US" dirty="0" smtClean="0"/>
              <a:t>multidimensional databases.</a:t>
            </a:r>
          </a:p>
          <a:p>
            <a:pPr algn="just"/>
            <a:r>
              <a:rPr lang="en-US" dirty="0"/>
              <a:t>OLAM is particularly important for the following reasons</a:t>
            </a:r>
            <a:r>
              <a:rPr lang="en-US" dirty="0" smtClean="0"/>
              <a:t>:</a:t>
            </a:r>
          </a:p>
          <a:p>
            <a:pPr marL="857250" lvl="1" indent="-457200" algn="just">
              <a:buFont typeface="Wingdings" pitchFamily="2" charset="2"/>
              <a:buChar char="Ø"/>
            </a:pPr>
            <a:r>
              <a:rPr lang="en-US" dirty="0"/>
              <a:t>High quality of data in data </a:t>
            </a:r>
            <a:r>
              <a:rPr lang="en-US" dirty="0" smtClean="0"/>
              <a:t>warehouses</a:t>
            </a:r>
          </a:p>
          <a:p>
            <a:pPr marL="857250" lvl="1" indent="-457200" algn="just">
              <a:buFont typeface="Wingdings" pitchFamily="2" charset="2"/>
              <a:buChar char="Ø"/>
            </a:pPr>
            <a:r>
              <a:rPr lang="en-US" dirty="0"/>
              <a:t>Available information processing infrastructure surrounding data </a:t>
            </a:r>
            <a:r>
              <a:rPr lang="en-US" dirty="0" smtClean="0"/>
              <a:t>warehouses</a:t>
            </a:r>
          </a:p>
          <a:p>
            <a:pPr marL="857250" lvl="1" indent="-457200" algn="just">
              <a:buFont typeface="Wingdings" pitchFamily="2" charset="2"/>
              <a:buChar char="Ø"/>
            </a:pPr>
            <a:r>
              <a:rPr lang="en-US" dirty="0"/>
              <a:t>OLAP-based exploratory data </a:t>
            </a:r>
            <a:r>
              <a:rPr lang="en-US" dirty="0" smtClean="0"/>
              <a:t>analysis</a:t>
            </a:r>
          </a:p>
          <a:p>
            <a:pPr marL="857250" lvl="1" indent="-457200" algn="just">
              <a:buFont typeface="Wingdings" pitchFamily="2" charset="2"/>
              <a:buChar char="Ø"/>
            </a:pPr>
            <a:r>
              <a:rPr lang="en-US" dirty="0"/>
              <a:t>On-line selection of data mining functions</a:t>
            </a:r>
          </a:p>
        </p:txBody>
      </p:sp>
    </p:spTree>
    <p:extLst>
      <p:ext uri="{BB962C8B-B14F-4D97-AF65-F5344CB8AC3E}">
        <p14:creationId xmlns:p14="http://schemas.microsoft.com/office/powerpoint/2010/main" val="378907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6">
                    <a:lumMod val="50000"/>
                  </a:schemeClr>
                </a:solidFill>
              </a:rPr>
              <a:t>OLAP – Online Analytical Processing</a:t>
            </a:r>
          </a:p>
        </p:txBody>
      </p:sp>
      <p:sp>
        <p:nvSpPr>
          <p:cNvPr id="3" name="Content Placeholder 2"/>
          <p:cNvSpPr>
            <a:spLocks noGrp="1"/>
          </p:cNvSpPr>
          <p:nvPr>
            <p:ph idx="1"/>
          </p:nvPr>
        </p:nvSpPr>
        <p:spPr>
          <a:xfrm>
            <a:off x="762000" y="1600200"/>
            <a:ext cx="7543800" cy="4525963"/>
          </a:xfrm>
        </p:spPr>
        <p:txBody>
          <a:bodyPr/>
          <a:lstStyle/>
          <a:p>
            <a:pPr marL="0" indent="0">
              <a:buNone/>
            </a:pPr>
            <a:r>
              <a:rPr lang="en-US" dirty="0"/>
              <a:t>A </a:t>
            </a:r>
            <a:r>
              <a:rPr lang="en-US" dirty="0" smtClean="0"/>
              <a:t>definition from</a:t>
            </a:r>
            <a:endParaRPr lang="en-US" dirty="0"/>
          </a:p>
          <a:p>
            <a:pPr marL="0" indent="0">
              <a:buNone/>
            </a:pP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733800" y="1600200"/>
            <a:ext cx="3528646" cy="533400"/>
          </a:xfrm>
          <a:prstGeom prst="rect">
            <a:avLst/>
          </a:prstGeom>
          <a:noFill/>
          <a:ln/>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87400" y="2209800"/>
            <a:ext cx="5638800" cy="2474368"/>
          </a:xfrm>
          <a:prstGeom prst="rect">
            <a:avLst/>
          </a:prstGeom>
          <a:noFill/>
          <a:ln/>
        </p:spPr>
      </p:pic>
    </p:spTree>
    <p:extLst>
      <p:ext uri="{BB962C8B-B14F-4D97-AF65-F5344CB8AC3E}">
        <p14:creationId xmlns:p14="http://schemas.microsoft.com/office/powerpoint/2010/main" val="902831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459" y="76200"/>
            <a:ext cx="5638800" cy="672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19200" y="6517501"/>
            <a:ext cx="580480" cy="276999"/>
          </a:xfrm>
          <a:prstGeom prst="rect">
            <a:avLst/>
          </a:prstGeom>
          <a:noFill/>
        </p:spPr>
        <p:txBody>
          <a:bodyPr wrap="none" rtlCol="0">
            <a:spAutoFit/>
          </a:bodyPr>
          <a:lstStyle/>
          <a:p>
            <a:r>
              <a:rPr lang="en-US" sz="1200" b="1" dirty="0" smtClean="0"/>
              <a:t>Figure</a:t>
            </a:r>
            <a:endParaRPr lang="en-US" sz="1200" b="1" dirty="0"/>
          </a:p>
        </p:txBody>
      </p:sp>
    </p:spTree>
    <p:extLst>
      <p:ext uri="{BB962C8B-B14F-4D97-AF65-F5344CB8AC3E}">
        <p14:creationId xmlns:p14="http://schemas.microsoft.com/office/powerpoint/2010/main" val="580362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610600" cy="6248400"/>
          </a:xfrm>
        </p:spPr>
        <p:txBody>
          <a:bodyPr>
            <a:normAutofit/>
          </a:bodyPr>
          <a:lstStyle/>
          <a:p>
            <a:pPr algn="just"/>
            <a:r>
              <a:rPr lang="en-US" sz="3600" dirty="0"/>
              <a:t>An OLAM server performs analytical mining in data cubes in a similar manner as </a:t>
            </a:r>
            <a:r>
              <a:rPr lang="en-US" sz="3600" dirty="0" smtClean="0"/>
              <a:t>an OLAP </a:t>
            </a:r>
            <a:r>
              <a:rPr lang="en-US" sz="3600" dirty="0"/>
              <a:t>server performs on-line analytical </a:t>
            </a:r>
            <a:r>
              <a:rPr lang="en-US" sz="3600" dirty="0" smtClean="0"/>
              <a:t>processing.</a:t>
            </a:r>
          </a:p>
          <a:p>
            <a:pPr algn="just"/>
            <a:r>
              <a:rPr lang="en-US" sz="3600" dirty="0" smtClean="0"/>
              <a:t>An </a:t>
            </a:r>
            <a:r>
              <a:rPr lang="en-US" sz="3600" dirty="0"/>
              <a:t>integrated OLAM and </a:t>
            </a:r>
            <a:r>
              <a:rPr lang="en-US" sz="3600" dirty="0" smtClean="0"/>
              <a:t>OLAP architecture </a:t>
            </a:r>
            <a:r>
              <a:rPr lang="en-US" sz="3600" dirty="0"/>
              <a:t>is shown in f</a:t>
            </a:r>
            <a:r>
              <a:rPr lang="en-US" sz="3600" dirty="0" smtClean="0"/>
              <a:t>igure above, </a:t>
            </a:r>
            <a:r>
              <a:rPr lang="en-US" sz="3600" dirty="0"/>
              <a:t>where the OLAM and OLAP servers both </a:t>
            </a:r>
            <a:r>
              <a:rPr lang="en-US" sz="3600" dirty="0" smtClean="0"/>
              <a:t>accept user </a:t>
            </a:r>
            <a:r>
              <a:rPr lang="en-US" sz="3600" dirty="0"/>
              <a:t>on-line queries (or commands) via a graphical user interface API and work </a:t>
            </a:r>
            <a:r>
              <a:rPr lang="en-US" sz="3600" dirty="0" smtClean="0"/>
              <a:t>with the </a:t>
            </a:r>
            <a:r>
              <a:rPr lang="en-US" sz="3600" dirty="0"/>
              <a:t>data cube in the data analysis via a cube API. </a:t>
            </a:r>
            <a:endParaRPr lang="en-US" sz="3600" dirty="0" smtClean="0"/>
          </a:p>
        </p:txBody>
      </p:sp>
    </p:spTree>
    <p:extLst>
      <p:ext uri="{BB962C8B-B14F-4D97-AF65-F5344CB8AC3E}">
        <p14:creationId xmlns:p14="http://schemas.microsoft.com/office/powerpoint/2010/main" val="102759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55637"/>
            <a:ext cx="8229600" cy="5592763"/>
          </a:xfrm>
        </p:spPr>
        <p:txBody>
          <a:bodyPr>
            <a:normAutofit/>
          </a:bodyPr>
          <a:lstStyle/>
          <a:p>
            <a:pPr algn="just"/>
            <a:r>
              <a:rPr lang="en-US" sz="3600" dirty="0"/>
              <a:t>A metadata directory is used to guide the access of the data cube. </a:t>
            </a:r>
          </a:p>
          <a:p>
            <a:pPr algn="just"/>
            <a:r>
              <a:rPr lang="en-US" sz="3600" dirty="0" smtClean="0"/>
              <a:t>The </a:t>
            </a:r>
            <a:r>
              <a:rPr lang="en-US" sz="3600" dirty="0"/>
              <a:t>data cube can be constructed by </a:t>
            </a:r>
            <a:r>
              <a:rPr lang="en-US" sz="3600" dirty="0" smtClean="0"/>
              <a:t>accessing and/or </a:t>
            </a:r>
            <a:r>
              <a:rPr lang="en-US" sz="3600" dirty="0"/>
              <a:t>integrating multiple databases via an MDDB API and/or by filtering a </a:t>
            </a:r>
            <a:r>
              <a:rPr lang="en-US" sz="3600" dirty="0" smtClean="0"/>
              <a:t>data warehouse </a:t>
            </a:r>
            <a:r>
              <a:rPr lang="en-US" sz="3600" dirty="0"/>
              <a:t>via a database API that may support OLE DB or ODBC connections.</a:t>
            </a:r>
          </a:p>
          <a:p>
            <a:pPr algn="just"/>
            <a:endParaRPr lang="en-US" sz="3600" dirty="0"/>
          </a:p>
        </p:txBody>
      </p:sp>
    </p:spTree>
    <p:extLst>
      <p:ext uri="{BB962C8B-B14F-4D97-AF65-F5344CB8AC3E}">
        <p14:creationId xmlns:p14="http://schemas.microsoft.com/office/powerpoint/2010/main" val="1212985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b="1" dirty="0">
                <a:solidFill>
                  <a:schemeClr val="accent6">
                    <a:lumMod val="50000"/>
                  </a:schemeClr>
                </a:solidFill>
              </a:rPr>
              <a:t>Server Options</a:t>
            </a:r>
          </a:p>
        </p:txBody>
      </p:sp>
      <p:sp>
        <p:nvSpPr>
          <p:cNvPr id="3" name="Content Placeholder 2"/>
          <p:cNvSpPr>
            <a:spLocks noGrp="1"/>
          </p:cNvSpPr>
          <p:nvPr>
            <p:ph idx="1"/>
          </p:nvPr>
        </p:nvSpPr>
        <p:spPr>
          <a:xfrm>
            <a:off x="152400" y="1676400"/>
            <a:ext cx="2590800" cy="4267200"/>
          </a:xfrm>
        </p:spPr>
        <p:txBody>
          <a:bodyPr>
            <a:normAutofit fontScale="70000" lnSpcReduction="20000"/>
          </a:bodyPr>
          <a:lstStyle/>
          <a:p>
            <a:pPr>
              <a:lnSpc>
                <a:spcPct val="180000"/>
              </a:lnSpc>
            </a:pPr>
            <a:r>
              <a:rPr lang="en-US" dirty="0"/>
              <a:t>Single </a:t>
            </a:r>
            <a:r>
              <a:rPr lang="en-US" dirty="0" smtClean="0"/>
              <a:t>processor (Uniprocessor)</a:t>
            </a:r>
            <a:endParaRPr lang="en-US" dirty="0"/>
          </a:p>
          <a:p>
            <a:pPr>
              <a:lnSpc>
                <a:spcPct val="180000"/>
              </a:lnSpc>
            </a:pPr>
            <a:r>
              <a:rPr lang="en-US" dirty="0"/>
              <a:t>Symmetric multiprocessor (SMP)</a:t>
            </a:r>
          </a:p>
          <a:p>
            <a:pPr>
              <a:lnSpc>
                <a:spcPct val="180000"/>
              </a:lnSpc>
            </a:pPr>
            <a:r>
              <a:rPr lang="en-US" dirty="0"/>
              <a:t>Massively parallel processor (MPP</a:t>
            </a:r>
            <a:r>
              <a:rPr lang="en-US" dirty="0" smtClean="0"/>
              <a:t>)</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429000" y="838200"/>
            <a:ext cx="5388769" cy="3225800"/>
          </a:xfrm>
          <a:prstGeom prst="rect">
            <a:avLst/>
          </a:prstGeom>
          <a:noFill/>
          <a:ln/>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429000" y="4064000"/>
            <a:ext cx="5388769" cy="2794000"/>
          </a:xfrm>
          <a:prstGeom prst="rect">
            <a:avLst/>
          </a:prstGeom>
          <a:noFill/>
          <a:ln/>
        </p:spPr>
      </p:pic>
    </p:spTree>
    <p:extLst>
      <p:ext uri="{BB962C8B-B14F-4D97-AF65-F5344CB8AC3E}">
        <p14:creationId xmlns:p14="http://schemas.microsoft.com/office/powerpoint/2010/main" val="1675652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1143000"/>
          </a:xfrm>
        </p:spPr>
        <p:txBody>
          <a:bodyPr>
            <a:normAutofit fontScale="90000"/>
          </a:bodyPr>
          <a:lstStyle/>
          <a:p>
            <a:r>
              <a:rPr lang="en-US" b="1" dirty="0">
                <a:solidFill>
                  <a:schemeClr val="accent6">
                    <a:lumMod val="50000"/>
                  </a:schemeClr>
                </a:solidFill>
              </a:rPr>
              <a:t>OLAP Server </a:t>
            </a:r>
            <a:r>
              <a:rPr lang="en-US" b="1" dirty="0" smtClean="0">
                <a:solidFill>
                  <a:schemeClr val="accent6">
                    <a:lumMod val="50000"/>
                  </a:schemeClr>
                </a:solidFill>
              </a:rPr>
              <a:t>Options/</a:t>
            </a:r>
            <a:r>
              <a:rPr lang="en-GB" b="1" dirty="0">
                <a:solidFill>
                  <a:schemeClr val="accent6">
                    <a:lumMod val="50000"/>
                  </a:schemeClr>
                </a:solidFill>
              </a:rPr>
              <a:t>Categories of OLAP Tools</a:t>
            </a:r>
            <a:endParaRPr lang="en-US" b="1" dirty="0">
              <a:solidFill>
                <a:schemeClr val="accent6">
                  <a:lumMod val="50000"/>
                </a:schemeClr>
              </a:solidFill>
            </a:endParaRPr>
          </a:p>
        </p:txBody>
      </p:sp>
      <p:sp>
        <p:nvSpPr>
          <p:cNvPr id="3" name="Content Placeholder 2"/>
          <p:cNvSpPr>
            <a:spLocks noGrp="1"/>
          </p:cNvSpPr>
          <p:nvPr>
            <p:ph idx="1"/>
          </p:nvPr>
        </p:nvSpPr>
        <p:spPr>
          <a:xfrm>
            <a:off x="228600" y="1447800"/>
            <a:ext cx="8686800" cy="5105400"/>
          </a:xfrm>
        </p:spPr>
        <p:txBody>
          <a:bodyPr>
            <a:noAutofit/>
          </a:bodyPr>
          <a:lstStyle/>
          <a:p>
            <a:pPr algn="just"/>
            <a:r>
              <a:rPr lang="en-US" sz="3600" dirty="0"/>
              <a:t>OLAP tools are categorized according to the architecture of the underlying database.</a:t>
            </a:r>
          </a:p>
          <a:p>
            <a:pPr algn="just"/>
            <a:r>
              <a:rPr lang="en-US" sz="3600" dirty="0"/>
              <a:t>Three main categories of OLAP tools includes:</a:t>
            </a:r>
          </a:p>
          <a:p>
            <a:pPr marL="857250" lvl="1" indent="-457200" algn="just">
              <a:buFont typeface="Wingdings" pitchFamily="2" charset="2"/>
              <a:buChar char="Ø"/>
            </a:pPr>
            <a:r>
              <a:rPr lang="en-US" sz="3200" dirty="0"/>
              <a:t>Relational OLAP (ROLAP)</a:t>
            </a:r>
          </a:p>
          <a:p>
            <a:pPr marL="857250" lvl="1" indent="-457200" algn="just">
              <a:buFont typeface="Wingdings" pitchFamily="2" charset="2"/>
              <a:buChar char="Ø"/>
            </a:pPr>
            <a:r>
              <a:rPr lang="en-US" sz="3200" dirty="0"/>
              <a:t>Multi-dimensional OLAP (MOLAP or MD-OLAP)</a:t>
            </a:r>
          </a:p>
          <a:p>
            <a:pPr marL="857250" lvl="1" indent="-457200" algn="just">
              <a:buFont typeface="Wingdings" pitchFamily="2" charset="2"/>
              <a:buChar char="Ø"/>
            </a:pPr>
            <a:r>
              <a:rPr lang="en-US" sz="3200" dirty="0"/>
              <a:t>DOLAP (Desktop OLAP)</a:t>
            </a:r>
          </a:p>
          <a:p>
            <a:pPr marL="857250" lvl="1" indent="-457200" algn="just">
              <a:buFont typeface="Wingdings" pitchFamily="2" charset="2"/>
              <a:buChar char="Ø"/>
            </a:pPr>
            <a:r>
              <a:rPr lang="en-US" sz="3200" dirty="0"/>
              <a:t>Hybrid OLAP (HOLAP )</a:t>
            </a:r>
          </a:p>
        </p:txBody>
      </p:sp>
    </p:spTree>
    <p:extLst>
      <p:ext uri="{BB962C8B-B14F-4D97-AF65-F5344CB8AC3E}">
        <p14:creationId xmlns:p14="http://schemas.microsoft.com/office/powerpoint/2010/main" val="4251250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763000" cy="5715000"/>
          </a:xfrm>
        </p:spPr>
        <p:txBody>
          <a:bodyPr>
            <a:noAutofit/>
          </a:bodyPr>
          <a:lstStyle/>
          <a:p>
            <a:pPr marL="0" indent="0" algn="just">
              <a:lnSpc>
                <a:spcPct val="90000"/>
              </a:lnSpc>
              <a:buFont typeface="Wingdings" pitchFamily="2" charset="2"/>
              <a:buNone/>
            </a:pPr>
            <a:r>
              <a:rPr lang="en-US" sz="2800" dirty="0"/>
              <a:t>Relational OLAP (ROLAP) implementations are similar in functionality to MOLAP. However, these systems use an underlying RDBMS, rather than a specialized MDDB. This gives them better scalability since they are able to handle larger volumes of data than the MOLAP architectures. Also, ROLAP implementations typically have better drill-through because the detail data resides on the same database as the multidimensional data </a:t>
            </a:r>
            <a:r>
              <a:rPr lang="en-US" sz="2800" dirty="0" smtClean="0"/>
              <a:t>.</a:t>
            </a:r>
          </a:p>
          <a:p>
            <a:pPr marL="0" indent="0" algn="just">
              <a:lnSpc>
                <a:spcPct val="90000"/>
              </a:lnSpc>
              <a:buFont typeface="Wingdings" pitchFamily="2" charset="2"/>
              <a:buNone/>
            </a:pPr>
            <a:endParaRPr lang="en-US" sz="2800" dirty="0"/>
          </a:p>
          <a:p>
            <a:pPr marL="0" indent="0" algn="just">
              <a:lnSpc>
                <a:spcPct val="90000"/>
              </a:lnSpc>
              <a:buFont typeface="Wingdings" pitchFamily="2" charset="2"/>
              <a:buNone/>
            </a:pPr>
            <a:r>
              <a:rPr lang="en-US" sz="2800" dirty="0"/>
              <a:t>The ROLAP environment is typically based on the use of a data structure known as a star or snowflake schema. Analogous to a virtual MDDB, a star or snowflake schema is a way of representing multidimensional data in a two-dimensional RDBMS. </a:t>
            </a:r>
            <a:endParaRPr lang="en-US" sz="2800" dirty="0" smtClean="0"/>
          </a:p>
          <a:p>
            <a:pPr marL="0" indent="0" algn="just">
              <a:lnSpc>
                <a:spcPct val="90000"/>
              </a:lnSpc>
              <a:buFont typeface="Wingdings" pitchFamily="2" charset="2"/>
              <a:buNone/>
            </a:pPr>
            <a:endParaRPr lang="en-US" sz="2800" dirty="0"/>
          </a:p>
        </p:txBody>
      </p:sp>
      <p:sp>
        <p:nvSpPr>
          <p:cNvPr id="4" name="Title 1"/>
          <p:cNvSpPr>
            <a:spLocks noGrp="1"/>
          </p:cNvSpPr>
          <p:nvPr>
            <p:ph type="title"/>
          </p:nvPr>
        </p:nvSpPr>
        <p:spPr>
          <a:xfrm>
            <a:off x="457200" y="76200"/>
            <a:ext cx="8229600" cy="609600"/>
          </a:xfrm>
        </p:spPr>
        <p:txBody>
          <a:bodyPr>
            <a:normAutofit fontScale="90000"/>
          </a:bodyPr>
          <a:lstStyle/>
          <a:p>
            <a:r>
              <a:rPr lang="en-US" b="1" dirty="0">
                <a:solidFill>
                  <a:schemeClr val="accent6">
                    <a:lumMod val="50000"/>
                  </a:schemeClr>
                </a:solidFill>
              </a:rPr>
              <a:t>Relational </a:t>
            </a:r>
            <a:r>
              <a:rPr lang="en-US" b="1" dirty="0" smtClean="0">
                <a:solidFill>
                  <a:schemeClr val="accent6">
                    <a:lumMod val="50000"/>
                  </a:schemeClr>
                </a:solidFill>
              </a:rPr>
              <a:t>OLAP (ROLAP)</a:t>
            </a:r>
            <a:endParaRPr lang="en-US" b="1" dirty="0">
              <a:solidFill>
                <a:schemeClr val="accent6">
                  <a:lumMod val="50000"/>
                </a:schemeClr>
              </a:solidFill>
            </a:endParaRPr>
          </a:p>
        </p:txBody>
      </p:sp>
    </p:spTree>
    <p:extLst>
      <p:ext uri="{BB962C8B-B14F-4D97-AF65-F5344CB8AC3E}">
        <p14:creationId xmlns:p14="http://schemas.microsoft.com/office/powerpoint/2010/main" val="2090086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rmAutofit fontScale="85000" lnSpcReduction="20000"/>
          </a:bodyPr>
          <a:lstStyle/>
          <a:p>
            <a:pPr marL="0" indent="0" algn="just">
              <a:buNone/>
            </a:pPr>
            <a:r>
              <a:rPr lang="en-US" dirty="0"/>
              <a:t>The data modeler builds a fact table, which is linked to multiple dimension tables. The dimension tables consist almost entirely of keys, such as location, time, and product, which point back to the detail records stored in the fact table. This type of data structure requires a great deal of initial planning and set up, and suffers from some of the same operational and flexibility concerns of MDDBs. Additionally, since the data structures are relational, SQL must be used to access the detail records. </a:t>
            </a:r>
            <a:endParaRPr lang="en-US" dirty="0" smtClean="0"/>
          </a:p>
          <a:p>
            <a:pPr marL="0" indent="0" algn="just">
              <a:buNone/>
            </a:pPr>
            <a:endParaRPr lang="en-US" dirty="0"/>
          </a:p>
          <a:p>
            <a:pPr marL="0" indent="0" algn="just">
              <a:buNone/>
            </a:pPr>
            <a:r>
              <a:rPr lang="en-US" dirty="0" smtClean="0"/>
              <a:t>Therefore</a:t>
            </a:r>
            <a:r>
              <a:rPr lang="en-US" dirty="0"/>
              <a:t>, the ROLAP engine must perform additional work to do comparisons, such as comparing the current quarter with this quarter last year. Again, IT must be heavily involved in defining, implementing, and maintaining the database. Furthermore, the ROLAP architecture often restricts the user from performing OLAP operations in a mobile environment</a:t>
            </a:r>
          </a:p>
          <a:p>
            <a:pPr marL="0" indent="0" algn="just">
              <a:buNone/>
            </a:pPr>
            <a:endParaRPr lang="en-US" dirty="0"/>
          </a:p>
        </p:txBody>
      </p:sp>
    </p:spTree>
    <p:extLst>
      <p:ext uri="{BB962C8B-B14F-4D97-AF65-F5344CB8AC3E}">
        <p14:creationId xmlns:p14="http://schemas.microsoft.com/office/powerpoint/2010/main" val="579727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3262" y="381000"/>
            <a:ext cx="5748338" cy="5943600"/>
          </a:xfrm>
        </p:spPr>
        <p:txBody>
          <a:bodyPr>
            <a:normAutofit fontScale="92500" lnSpcReduction="20000"/>
          </a:bodyPr>
          <a:lstStyle/>
          <a:p>
            <a:pPr algn="just"/>
            <a:r>
              <a:rPr lang="en-US" dirty="0"/>
              <a:t>Relational Online Analytical </a:t>
            </a:r>
            <a:r>
              <a:rPr lang="en-US" dirty="0" smtClean="0"/>
              <a:t>Processing (ROLAP)</a:t>
            </a:r>
            <a:endParaRPr lang="en-US" dirty="0"/>
          </a:p>
          <a:p>
            <a:pPr lvl="1" algn="just"/>
            <a:r>
              <a:rPr lang="en-US" dirty="0"/>
              <a:t>OLAP functionality using relational database and familiar query tools to store and analyze multidimensional data</a:t>
            </a:r>
          </a:p>
          <a:p>
            <a:pPr algn="just"/>
            <a:r>
              <a:rPr lang="en-US" dirty="0"/>
              <a:t>Adds following extensions to traditional RDBMS:</a:t>
            </a:r>
          </a:p>
          <a:p>
            <a:pPr lvl="1" algn="just"/>
            <a:r>
              <a:rPr lang="en-US" sz="2400" dirty="0"/>
              <a:t>Multidimensional data schema support within RDBMS</a:t>
            </a:r>
          </a:p>
          <a:p>
            <a:pPr lvl="1" algn="just"/>
            <a:r>
              <a:rPr lang="en-US" sz="2400" dirty="0"/>
              <a:t>Data access language and query performance optimized for multidimensional data</a:t>
            </a:r>
          </a:p>
          <a:p>
            <a:pPr algn="just"/>
            <a:r>
              <a:rPr lang="en-US" dirty="0" smtClean="0"/>
              <a:t>Support </a:t>
            </a:r>
            <a:r>
              <a:rPr lang="en-US" dirty="0"/>
              <a:t>for Very Large </a:t>
            </a:r>
            <a:r>
              <a:rPr lang="en-US" dirty="0" smtClean="0"/>
              <a:t>Databases</a:t>
            </a:r>
          </a:p>
          <a:p>
            <a:pPr algn="just"/>
            <a:r>
              <a:rPr lang="en-US" dirty="0"/>
              <a:t>Tune a relational DBMS to support star schemas</a:t>
            </a:r>
            <a:r>
              <a:rPr lang="en-US" dirty="0" smtClean="0"/>
              <a:t>.</a:t>
            </a:r>
            <a:endParaRPr lang="en-US" dirty="0"/>
          </a:p>
          <a:p>
            <a:pPr algn="just"/>
            <a:endParaRPr lang="en-US" dirty="0"/>
          </a:p>
        </p:txBody>
      </p:sp>
      <p:sp>
        <p:nvSpPr>
          <p:cNvPr id="4" name="Rectangle 5"/>
          <p:cNvSpPr>
            <a:spLocks noChangeArrowheads="1"/>
          </p:cNvSpPr>
          <p:nvPr/>
        </p:nvSpPr>
        <p:spPr bwMode="auto">
          <a:xfrm>
            <a:off x="228600" y="3182938"/>
            <a:ext cx="1446212" cy="8255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de-DE" sz="2000" b="1" dirty="0">
                <a:solidFill>
                  <a:srgbClr val="000066"/>
                </a:solidFill>
              </a:rPr>
              <a:t>ROLAP- </a:t>
            </a:r>
          </a:p>
          <a:p>
            <a:pPr algn="ctr"/>
            <a:r>
              <a:rPr lang="de-DE" sz="2000" b="1" dirty="0">
                <a:solidFill>
                  <a:srgbClr val="000066"/>
                </a:solidFill>
              </a:rPr>
              <a:t>Engine</a:t>
            </a:r>
          </a:p>
        </p:txBody>
      </p:sp>
      <p:sp>
        <p:nvSpPr>
          <p:cNvPr id="5" name="Line 6"/>
          <p:cNvSpPr>
            <a:spLocks noChangeShapeType="1"/>
          </p:cNvSpPr>
          <p:nvPr/>
        </p:nvSpPr>
        <p:spPr bwMode="auto">
          <a:xfrm flipV="1">
            <a:off x="904875" y="2651125"/>
            <a:ext cx="11112" cy="508000"/>
          </a:xfrm>
          <a:prstGeom prst="line">
            <a:avLst/>
          </a:prstGeom>
          <a:noFill/>
          <a:ln w="50800">
            <a:solidFill>
              <a:srgbClr val="000066"/>
            </a:solidFill>
            <a:round/>
            <a:headEnd type="triangle" w="med" len="med"/>
            <a:tailEnd type="triangle" w="med" len="med"/>
          </a:ln>
          <a:effectLst>
            <a:prstShdw prst="shdw17" dist="17961" dir="2700000">
              <a:schemeClr val="bg1"/>
            </a:prstShdw>
          </a:effectLst>
          <a:extLst>
            <a:ext uri="{909E8E84-426E-40DD-AFC4-6F175D3DCCD1}">
              <a14:hiddenFill xmlns:a14="http://schemas.microsoft.com/office/drawing/2010/main">
                <a:noFill/>
              </a14:hiddenFill>
            </a:ext>
          </a:extLst>
        </p:spPr>
        <p:txBody>
          <a:bodyPr wrap="none" anchor="ctr"/>
          <a:lstStyle/>
          <a:p>
            <a:endParaRPr lang="en-US"/>
          </a:p>
        </p:txBody>
      </p:sp>
      <p:grpSp>
        <p:nvGrpSpPr>
          <p:cNvPr id="6" name="Group 61"/>
          <p:cNvGrpSpPr>
            <a:grpSpLocks/>
          </p:cNvGrpSpPr>
          <p:nvPr/>
        </p:nvGrpSpPr>
        <p:grpSpPr bwMode="auto">
          <a:xfrm>
            <a:off x="228600" y="4481513"/>
            <a:ext cx="1479550" cy="928687"/>
            <a:chOff x="1689" y="3337"/>
            <a:chExt cx="932" cy="585"/>
          </a:xfrm>
        </p:grpSpPr>
        <p:grpSp>
          <p:nvGrpSpPr>
            <p:cNvPr id="7" name="Group 8"/>
            <p:cNvGrpSpPr>
              <a:grpSpLocks/>
            </p:cNvGrpSpPr>
            <p:nvPr/>
          </p:nvGrpSpPr>
          <p:grpSpPr bwMode="auto">
            <a:xfrm>
              <a:off x="1689" y="3337"/>
              <a:ext cx="932" cy="585"/>
              <a:chOff x="2224" y="3159"/>
              <a:chExt cx="1762" cy="789"/>
            </a:xfrm>
          </p:grpSpPr>
          <p:grpSp>
            <p:nvGrpSpPr>
              <p:cNvPr id="20" name="Group 9"/>
              <p:cNvGrpSpPr>
                <a:grpSpLocks/>
              </p:cNvGrpSpPr>
              <p:nvPr/>
            </p:nvGrpSpPr>
            <p:grpSpPr bwMode="auto">
              <a:xfrm>
                <a:off x="2224" y="3159"/>
                <a:ext cx="1762" cy="789"/>
                <a:chOff x="2224" y="3159"/>
                <a:chExt cx="1762" cy="789"/>
              </a:xfrm>
            </p:grpSpPr>
            <p:sp>
              <p:nvSpPr>
                <p:cNvPr id="22" name="Freeform 10"/>
                <p:cNvSpPr>
                  <a:spLocks/>
                </p:cNvSpPr>
                <p:nvPr/>
              </p:nvSpPr>
              <p:spPr bwMode="auto">
                <a:xfrm>
                  <a:off x="2224" y="3276"/>
                  <a:ext cx="1762" cy="672"/>
                </a:xfrm>
                <a:custGeom>
                  <a:avLst/>
                  <a:gdLst>
                    <a:gd name="T0" fmla="*/ 1761 w 1964"/>
                    <a:gd name="T1" fmla="*/ 7 h 550"/>
                    <a:gd name="T2" fmla="*/ 1761 w 1964"/>
                    <a:gd name="T3" fmla="*/ 552 h 550"/>
                    <a:gd name="T4" fmla="*/ 1732 w 1964"/>
                    <a:gd name="T5" fmla="*/ 573 h 550"/>
                    <a:gd name="T6" fmla="*/ 1690 w 1964"/>
                    <a:gd name="T7" fmla="*/ 593 h 550"/>
                    <a:gd name="T8" fmla="*/ 1627 w 1964"/>
                    <a:gd name="T9" fmla="*/ 610 h 550"/>
                    <a:gd name="T10" fmla="*/ 1544 w 1964"/>
                    <a:gd name="T11" fmla="*/ 627 h 550"/>
                    <a:gd name="T12" fmla="*/ 1432 w 1964"/>
                    <a:gd name="T13" fmla="*/ 641 h 550"/>
                    <a:gd name="T14" fmla="*/ 1313 w 1964"/>
                    <a:gd name="T15" fmla="*/ 652 h 550"/>
                    <a:gd name="T16" fmla="*/ 1187 w 1964"/>
                    <a:gd name="T17" fmla="*/ 661 h 550"/>
                    <a:gd name="T18" fmla="*/ 1069 w 1964"/>
                    <a:gd name="T19" fmla="*/ 666 h 550"/>
                    <a:gd name="T20" fmla="*/ 957 w 1964"/>
                    <a:gd name="T21" fmla="*/ 671 h 550"/>
                    <a:gd name="T22" fmla="*/ 838 w 1964"/>
                    <a:gd name="T23" fmla="*/ 671 h 550"/>
                    <a:gd name="T24" fmla="*/ 698 w 1964"/>
                    <a:gd name="T25" fmla="*/ 666 h 550"/>
                    <a:gd name="T26" fmla="*/ 580 w 1964"/>
                    <a:gd name="T27" fmla="*/ 662 h 550"/>
                    <a:gd name="T28" fmla="*/ 453 w 1964"/>
                    <a:gd name="T29" fmla="*/ 655 h 550"/>
                    <a:gd name="T30" fmla="*/ 342 w 1964"/>
                    <a:gd name="T31" fmla="*/ 644 h 550"/>
                    <a:gd name="T32" fmla="*/ 251 w 1964"/>
                    <a:gd name="T33" fmla="*/ 633 h 550"/>
                    <a:gd name="T34" fmla="*/ 160 w 1964"/>
                    <a:gd name="T35" fmla="*/ 617 h 550"/>
                    <a:gd name="T36" fmla="*/ 90 w 1964"/>
                    <a:gd name="T37" fmla="*/ 600 h 550"/>
                    <a:gd name="T38" fmla="*/ 56 w 1964"/>
                    <a:gd name="T39" fmla="*/ 589 h 550"/>
                    <a:gd name="T40" fmla="*/ 21 w 1964"/>
                    <a:gd name="T41" fmla="*/ 572 h 550"/>
                    <a:gd name="T42" fmla="*/ 0 w 1964"/>
                    <a:gd name="T43" fmla="*/ 551 h 550"/>
                    <a:gd name="T44" fmla="*/ 0 w 1964"/>
                    <a:gd name="T45" fmla="*/ 0 h 550"/>
                    <a:gd name="T46" fmla="*/ 1761 w 1964"/>
                    <a:gd name="T47" fmla="*/ 7 h 5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964" h="550">
                      <a:moveTo>
                        <a:pt x="1963" y="6"/>
                      </a:moveTo>
                      <a:lnTo>
                        <a:pt x="1963" y="452"/>
                      </a:lnTo>
                      <a:lnTo>
                        <a:pt x="1931" y="469"/>
                      </a:lnTo>
                      <a:lnTo>
                        <a:pt x="1884" y="485"/>
                      </a:lnTo>
                      <a:lnTo>
                        <a:pt x="1814" y="499"/>
                      </a:lnTo>
                      <a:lnTo>
                        <a:pt x="1721" y="513"/>
                      </a:lnTo>
                      <a:lnTo>
                        <a:pt x="1596" y="525"/>
                      </a:lnTo>
                      <a:lnTo>
                        <a:pt x="1464" y="534"/>
                      </a:lnTo>
                      <a:lnTo>
                        <a:pt x="1323" y="541"/>
                      </a:lnTo>
                      <a:lnTo>
                        <a:pt x="1191" y="545"/>
                      </a:lnTo>
                      <a:lnTo>
                        <a:pt x="1067" y="549"/>
                      </a:lnTo>
                      <a:lnTo>
                        <a:pt x="934" y="549"/>
                      </a:lnTo>
                      <a:lnTo>
                        <a:pt x="778" y="545"/>
                      </a:lnTo>
                      <a:lnTo>
                        <a:pt x="646" y="542"/>
                      </a:lnTo>
                      <a:lnTo>
                        <a:pt x="505" y="536"/>
                      </a:lnTo>
                      <a:lnTo>
                        <a:pt x="381" y="527"/>
                      </a:lnTo>
                      <a:lnTo>
                        <a:pt x="280" y="518"/>
                      </a:lnTo>
                      <a:lnTo>
                        <a:pt x="178" y="505"/>
                      </a:lnTo>
                      <a:lnTo>
                        <a:pt x="100" y="491"/>
                      </a:lnTo>
                      <a:lnTo>
                        <a:pt x="62" y="482"/>
                      </a:lnTo>
                      <a:lnTo>
                        <a:pt x="23" y="468"/>
                      </a:lnTo>
                      <a:lnTo>
                        <a:pt x="0" y="451"/>
                      </a:lnTo>
                      <a:lnTo>
                        <a:pt x="0" y="0"/>
                      </a:lnTo>
                      <a:lnTo>
                        <a:pt x="1963" y="6"/>
                      </a:lnTo>
                    </a:path>
                  </a:pathLst>
                </a:custGeom>
                <a:gradFill rotWithShape="0">
                  <a:gsLst>
                    <a:gs pos="0">
                      <a:srgbClr val="006600"/>
                    </a:gs>
                    <a:gs pos="50000">
                      <a:srgbClr val="00CC00"/>
                    </a:gs>
                    <a:gs pos="100000">
                      <a:srgbClr val="006600"/>
                    </a:gs>
                  </a:gsLst>
                  <a:lin ang="0" scaled="1"/>
                </a:gra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Oval 11"/>
                <p:cNvSpPr>
                  <a:spLocks noChangeArrowheads="1"/>
                </p:cNvSpPr>
                <p:nvPr/>
              </p:nvSpPr>
              <p:spPr bwMode="auto">
                <a:xfrm>
                  <a:off x="2225" y="3159"/>
                  <a:ext cx="1759" cy="232"/>
                </a:xfrm>
                <a:prstGeom prst="ellipse">
                  <a:avLst/>
                </a:prstGeom>
                <a:solidFill>
                  <a:srgbClr val="00CC00"/>
                </a:solidFill>
                <a:ln w="1270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Oval 12"/>
              <p:cNvSpPr>
                <a:spLocks noChangeArrowheads="1"/>
              </p:cNvSpPr>
              <p:nvPr/>
            </p:nvSpPr>
            <p:spPr bwMode="auto">
              <a:xfrm>
                <a:off x="2225" y="3159"/>
                <a:ext cx="1759" cy="232"/>
              </a:xfrm>
              <a:prstGeom prst="ellipse">
                <a:avLst/>
              </a:pr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 name="Group 13"/>
            <p:cNvGrpSpPr>
              <a:grpSpLocks/>
            </p:cNvGrpSpPr>
            <p:nvPr/>
          </p:nvGrpSpPr>
          <p:grpSpPr bwMode="auto">
            <a:xfrm>
              <a:off x="1862" y="3548"/>
              <a:ext cx="610" cy="260"/>
              <a:chOff x="4185" y="717"/>
              <a:chExt cx="904" cy="455"/>
            </a:xfrm>
          </p:grpSpPr>
          <p:sp>
            <p:nvSpPr>
              <p:cNvPr id="9" name="Rectangle 14"/>
              <p:cNvSpPr>
                <a:spLocks noChangeArrowheads="1"/>
              </p:cNvSpPr>
              <p:nvPr/>
            </p:nvSpPr>
            <p:spPr bwMode="auto">
              <a:xfrm>
                <a:off x="4185" y="717"/>
                <a:ext cx="904" cy="84"/>
              </a:xfrm>
              <a:prstGeom prst="rect">
                <a:avLst/>
              </a:prstGeom>
              <a:gradFill rotWithShape="0">
                <a:gsLst>
                  <a:gs pos="0">
                    <a:srgbClr val="0099FF"/>
                  </a:gs>
                  <a:gs pos="100000">
                    <a:srgbClr val="CBCBCB"/>
                  </a:gs>
                </a:gsLst>
                <a:lin ang="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15"/>
              <p:cNvSpPr>
                <a:spLocks noChangeArrowheads="1"/>
              </p:cNvSpPr>
              <p:nvPr/>
            </p:nvSpPr>
            <p:spPr bwMode="auto">
              <a:xfrm>
                <a:off x="4185" y="809"/>
                <a:ext cx="904" cy="84"/>
              </a:xfrm>
              <a:prstGeom prst="rect">
                <a:avLst/>
              </a:prstGeom>
              <a:solidFill>
                <a:srgbClr val="CBCBCB"/>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16"/>
              <p:cNvSpPr>
                <a:spLocks noChangeArrowheads="1"/>
              </p:cNvSpPr>
              <p:nvPr/>
            </p:nvSpPr>
            <p:spPr bwMode="auto">
              <a:xfrm>
                <a:off x="4185" y="901"/>
                <a:ext cx="904" cy="83"/>
              </a:xfrm>
              <a:prstGeom prst="rect">
                <a:avLst/>
              </a:prstGeom>
              <a:solidFill>
                <a:srgbClr val="CBCBCB"/>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Rectangle 17"/>
              <p:cNvSpPr>
                <a:spLocks noChangeArrowheads="1"/>
              </p:cNvSpPr>
              <p:nvPr/>
            </p:nvSpPr>
            <p:spPr bwMode="auto">
              <a:xfrm>
                <a:off x="4185" y="992"/>
                <a:ext cx="904" cy="84"/>
              </a:xfrm>
              <a:prstGeom prst="rect">
                <a:avLst/>
              </a:prstGeom>
              <a:solidFill>
                <a:srgbClr val="CBCBCB"/>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Rectangle 18"/>
              <p:cNvSpPr>
                <a:spLocks noChangeArrowheads="1"/>
              </p:cNvSpPr>
              <p:nvPr/>
            </p:nvSpPr>
            <p:spPr bwMode="auto">
              <a:xfrm>
                <a:off x="4185" y="1084"/>
                <a:ext cx="904" cy="84"/>
              </a:xfrm>
              <a:prstGeom prst="rect">
                <a:avLst/>
              </a:prstGeom>
              <a:solidFill>
                <a:srgbClr val="CBCBCB"/>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9"/>
              <p:cNvSpPr>
                <a:spLocks noChangeShapeType="1"/>
              </p:cNvSpPr>
              <p:nvPr/>
            </p:nvSpPr>
            <p:spPr bwMode="auto">
              <a:xfrm>
                <a:off x="4242"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20"/>
              <p:cNvSpPr>
                <a:spLocks noChangeShapeType="1"/>
              </p:cNvSpPr>
              <p:nvPr/>
            </p:nvSpPr>
            <p:spPr bwMode="auto">
              <a:xfrm>
                <a:off x="4303"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21"/>
              <p:cNvSpPr>
                <a:spLocks noChangeShapeType="1"/>
              </p:cNvSpPr>
              <p:nvPr/>
            </p:nvSpPr>
            <p:spPr bwMode="auto">
              <a:xfrm>
                <a:off x="4424"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22"/>
              <p:cNvSpPr>
                <a:spLocks noChangeShapeType="1"/>
              </p:cNvSpPr>
              <p:nvPr/>
            </p:nvSpPr>
            <p:spPr bwMode="auto">
              <a:xfrm>
                <a:off x="4728"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23"/>
              <p:cNvSpPr>
                <a:spLocks noChangeShapeType="1"/>
              </p:cNvSpPr>
              <p:nvPr/>
            </p:nvSpPr>
            <p:spPr bwMode="auto">
              <a:xfrm>
                <a:off x="4850"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24"/>
              <p:cNvSpPr>
                <a:spLocks noChangeShapeType="1"/>
              </p:cNvSpPr>
              <p:nvPr/>
            </p:nvSpPr>
            <p:spPr bwMode="auto">
              <a:xfrm>
                <a:off x="5032"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4" name="Rectangle 25"/>
          <p:cNvSpPr>
            <a:spLocks noChangeArrowheads="1"/>
          </p:cNvSpPr>
          <p:nvPr/>
        </p:nvSpPr>
        <p:spPr bwMode="auto">
          <a:xfrm>
            <a:off x="-152400" y="5464175"/>
            <a:ext cx="232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de-DE" b="1" dirty="0"/>
              <a:t>Relational DB</a:t>
            </a:r>
          </a:p>
        </p:txBody>
      </p:sp>
      <p:grpSp>
        <p:nvGrpSpPr>
          <p:cNvPr id="25" name="Group 26"/>
          <p:cNvGrpSpPr>
            <a:grpSpLocks/>
          </p:cNvGrpSpPr>
          <p:nvPr/>
        </p:nvGrpSpPr>
        <p:grpSpPr bwMode="auto">
          <a:xfrm>
            <a:off x="265112" y="1492250"/>
            <a:ext cx="1198563" cy="1150938"/>
            <a:chOff x="2664" y="1090"/>
            <a:chExt cx="755" cy="725"/>
          </a:xfrm>
        </p:grpSpPr>
        <p:graphicFrame>
          <p:nvGraphicFramePr>
            <p:cNvPr id="26" name="Object 27"/>
            <p:cNvGraphicFramePr>
              <a:graphicFrameLocks noChangeAspect="1"/>
            </p:cNvGraphicFramePr>
            <p:nvPr/>
          </p:nvGraphicFramePr>
          <p:xfrm>
            <a:off x="2664" y="1090"/>
            <a:ext cx="755" cy="725"/>
          </p:xfrm>
          <a:graphic>
            <a:graphicData uri="http://schemas.openxmlformats.org/presentationml/2006/ole">
              <mc:AlternateContent xmlns:mc="http://schemas.openxmlformats.org/markup-compatibility/2006">
                <mc:Choice xmlns:v="urn:schemas-microsoft-com:vml" Requires="v">
                  <p:oleObj spid="_x0000_s6362" name="Clip" r:id="rId3" imgW="2013509" imgH="1930298" progId="MS_ClipArt_Gallery.2">
                    <p:embed/>
                  </p:oleObj>
                </mc:Choice>
                <mc:Fallback>
                  <p:oleObj name="Clip" r:id="rId3" imgW="2013509" imgH="1930298"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 y="1090"/>
                          <a:ext cx="755"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 name="Group 28"/>
            <p:cNvGrpSpPr>
              <a:grpSpLocks/>
            </p:cNvGrpSpPr>
            <p:nvPr/>
          </p:nvGrpSpPr>
          <p:grpSpPr bwMode="auto">
            <a:xfrm>
              <a:off x="3001" y="1241"/>
              <a:ext cx="235" cy="215"/>
              <a:chOff x="2837" y="2344"/>
              <a:chExt cx="407" cy="395"/>
            </a:xfrm>
          </p:grpSpPr>
          <p:grpSp>
            <p:nvGrpSpPr>
              <p:cNvPr id="28" name="Group 29"/>
              <p:cNvGrpSpPr>
                <a:grpSpLocks/>
              </p:cNvGrpSpPr>
              <p:nvPr/>
            </p:nvGrpSpPr>
            <p:grpSpPr bwMode="auto">
              <a:xfrm>
                <a:off x="2837" y="2344"/>
                <a:ext cx="407" cy="395"/>
                <a:chOff x="2592" y="1776"/>
                <a:chExt cx="528" cy="432"/>
              </a:xfrm>
            </p:grpSpPr>
            <p:sp>
              <p:nvSpPr>
                <p:cNvPr id="36" name="AutoShape 30"/>
                <p:cNvSpPr>
                  <a:spLocks noChangeArrowheads="1"/>
                </p:cNvSpPr>
                <p:nvPr/>
              </p:nvSpPr>
              <p:spPr bwMode="auto">
                <a:xfrm>
                  <a:off x="2596" y="1780"/>
                  <a:ext cx="520" cy="424"/>
                </a:xfrm>
                <a:prstGeom prst="cube">
                  <a:avLst>
                    <a:gd name="adj" fmla="val 24995"/>
                  </a:avLst>
                </a:prstGeom>
                <a:solidFill>
                  <a:schemeClr val="hlink"/>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31"/>
                <p:cNvSpPr>
                  <a:spLocks noChangeShapeType="1"/>
                </p:cNvSpPr>
                <p:nvPr/>
              </p:nvSpPr>
              <p:spPr bwMode="auto">
                <a:xfrm flipV="1">
                  <a:off x="267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32"/>
                <p:cNvSpPr>
                  <a:spLocks noChangeShapeType="1"/>
                </p:cNvSpPr>
                <p:nvPr/>
              </p:nvSpPr>
              <p:spPr bwMode="auto">
                <a:xfrm flipV="1">
                  <a:off x="2842"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Line 33"/>
                <p:cNvSpPr>
                  <a:spLocks noChangeShapeType="1"/>
                </p:cNvSpPr>
                <p:nvPr/>
              </p:nvSpPr>
              <p:spPr bwMode="auto">
                <a:xfrm flipV="1">
                  <a:off x="292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0" name="Group 34"/>
                <p:cNvGrpSpPr>
                  <a:grpSpLocks/>
                </p:cNvGrpSpPr>
                <p:nvPr/>
              </p:nvGrpSpPr>
              <p:grpSpPr bwMode="auto">
                <a:xfrm>
                  <a:off x="3008" y="1857"/>
                  <a:ext cx="112" cy="270"/>
                  <a:chOff x="3008" y="1857"/>
                  <a:chExt cx="112" cy="270"/>
                </a:xfrm>
              </p:grpSpPr>
              <p:sp>
                <p:nvSpPr>
                  <p:cNvPr id="55" name="Line 35"/>
                  <p:cNvSpPr>
                    <a:spLocks noChangeShapeType="1"/>
                  </p:cNvSpPr>
                  <p:nvPr/>
                </p:nvSpPr>
                <p:spPr bwMode="auto">
                  <a:xfrm flipV="1">
                    <a:off x="3008" y="2019"/>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Line 36"/>
                  <p:cNvSpPr>
                    <a:spLocks noChangeShapeType="1"/>
                  </p:cNvSpPr>
                  <p:nvPr/>
                </p:nvSpPr>
                <p:spPr bwMode="auto">
                  <a:xfrm flipV="1">
                    <a:off x="3008" y="1857"/>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Line 37"/>
                  <p:cNvSpPr>
                    <a:spLocks noChangeShapeType="1"/>
                  </p:cNvSpPr>
                  <p:nvPr/>
                </p:nvSpPr>
                <p:spPr bwMode="auto">
                  <a:xfrm flipV="1">
                    <a:off x="3008" y="1938"/>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 name="Line 38"/>
                <p:cNvSpPr>
                  <a:spLocks noChangeShapeType="1"/>
                </p:cNvSpPr>
                <p:nvPr/>
              </p:nvSpPr>
              <p:spPr bwMode="auto">
                <a:xfrm flipV="1">
                  <a:off x="2759"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Line 39"/>
                <p:cNvSpPr>
                  <a:spLocks noChangeShapeType="1"/>
                </p:cNvSpPr>
                <p:nvPr/>
              </p:nvSpPr>
              <p:spPr bwMode="auto">
                <a:xfrm>
                  <a:off x="267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40"/>
                <p:cNvSpPr>
                  <a:spLocks noChangeShapeType="1"/>
                </p:cNvSpPr>
                <p:nvPr/>
              </p:nvSpPr>
              <p:spPr bwMode="auto">
                <a:xfrm>
                  <a:off x="2759"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41"/>
                <p:cNvSpPr>
                  <a:spLocks noChangeShapeType="1"/>
                </p:cNvSpPr>
                <p:nvPr/>
              </p:nvSpPr>
              <p:spPr bwMode="auto">
                <a:xfrm>
                  <a:off x="2842"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Line 42"/>
                <p:cNvSpPr>
                  <a:spLocks noChangeShapeType="1"/>
                </p:cNvSpPr>
                <p:nvPr/>
              </p:nvSpPr>
              <p:spPr bwMode="auto">
                <a:xfrm>
                  <a:off x="292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43"/>
                <p:cNvSpPr>
                  <a:spLocks noChangeShapeType="1"/>
                </p:cNvSpPr>
                <p:nvPr/>
              </p:nvSpPr>
              <p:spPr bwMode="auto">
                <a:xfrm>
                  <a:off x="3037" y="1857"/>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44"/>
                <p:cNvSpPr>
                  <a:spLocks noChangeShapeType="1"/>
                </p:cNvSpPr>
                <p:nvPr/>
              </p:nvSpPr>
              <p:spPr bwMode="auto">
                <a:xfrm>
                  <a:off x="3064" y="1830"/>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45"/>
                <p:cNvSpPr>
                  <a:spLocks noChangeShapeType="1"/>
                </p:cNvSpPr>
                <p:nvPr/>
              </p:nvSpPr>
              <p:spPr bwMode="auto">
                <a:xfrm>
                  <a:off x="3092" y="1803"/>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Line 46"/>
                <p:cNvSpPr>
                  <a:spLocks noChangeShapeType="1"/>
                </p:cNvSpPr>
                <p:nvPr/>
              </p:nvSpPr>
              <p:spPr bwMode="auto">
                <a:xfrm flipH="1">
                  <a:off x="2592" y="1965"/>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Line 47"/>
                <p:cNvSpPr>
                  <a:spLocks noChangeShapeType="1"/>
                </p:cNvSpPr>
                <p:nvPr/>
              </p:nvSpPr>
              <p:spPr bwMode="auto">
                <a:xfrm flipH="1">
                  <a:off x="2592" y="2046"/>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48"/>
                <p:cNvSpPr>
                  <a:spLocks noChangeShapeType="1"/>
                </p:cNvSpPr>
                <p:nvPr/>
              </p:nvSpPr>
              <p:spPr bwMode="auto">
                <a:xfrm flipH="1">
                  <a:off x="2592" y="2127"/>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Line 49"/>
                <p:cNvSpPr>
                  <a:spLocks noChangeShapeType="1"/>
                </p:cNvSpPr>
                <p:nvPr/>
              </p:nvSpPr>
              <p:spPr bwMode="auto">
                <a:xfrm flipH="1">
                  <a:off x="2619" y="1857"/>
                  <a:ext cx="418"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50"/>
                <p:cNvSpPr>
                  <a:spLocks noChangeShapeType="1"/>
                </p:cNvSpPr>
                <p:nvPr/>
              </p:nvSpPr>
              <p:spPr bwMode="auto">
                <a:xfrm flipH="1">
                  <a:off x="2648" y="1830"/>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Line 51"/>
                <p:cNvSpPr>
                  <a:spLocks noChangeShapeType="1"/>
                </p:cNvSpPr>
                <p:nvPr/>
              </p:nvSpPr>
              <p:spPr bwMode="auto">
                <a:xfrm flipH="1">
                  <a:off x="2675" y="1803"/>
                  <a:ext cx="417"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 name="Group 52"/>
              <p:cNvGrpSpPr>
                <a:grpSpLocks/>
              </p:cNvGrpSpPr>
              <p:nvPr/>
            </p:nvGrpSpPr>
            <p:grpSpPr bwMode="auto">
              <a:xfrm>
                <a:off x="3029" y="2394"/>
                <a:ext cx="171" cy="197"/>
                <a:chOff x="2842" y="1830"/>
                <a:chExt cx="222" cy="216"/>
              </a:xfrm>
            </p:grpSpPr>
            <p:sp>
              <p:nvSpPr>
                <p:cNvPr id="30" name="Line 53"/>
                <p:cNvSpPr>
                  <a:spLocks noChangeShapeType="1"/>
                </p:cNvSpPr>
                <p:nvPr/>
              </p:nvSpPr>
              <p:spPr bwMode="auto">
                <a:xfrm>
                  <a:off x="2842" y="1884"/>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54"/>
                <p:cNvSpPr>
                  <a:spLocks noChangeShapeType="1"/>
                </p:cNvSpPr>
                <p:nvPr/>
              </p:nvSpPr>
              <p:spPr bwMode="auto">
                <a:xfrm>
                  <a:off x="2842" y="2046"/>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55"/>
                <p:cNvSpPr>
                  <a:spLocks noChangeShapeType="1"/>
                </p:cNvSpPr>
                <p:nvPr/>
              </p:nvSpPr>
              <p:spPr bwMode="auto">
                <a:xfrm flipH="1">
                  <a:off x="3008" y="1992"/>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56"/>
                <p:cNvSpPr>
                  <a:spLocks noChangeShapeType="1"/>
                </p:cNvSpPr>
                <p:nvPr/>
              </p:nvSpPr>
              <p:spPr bwMode="auto">
                <a:xfrm>
                  <a:off x="3064" y="1830"/>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57"/>
                <p:cNvSpPr>
                  <a:spLocks noChangeShapeType="1"/>
                </p:cNvSpPr>
                <p:nvPr/>
              </p:nvSpPr>
              <p:spPr bwMode="auto">
                <a:xfrm>
                  <a:off x="2898" y="1830"/>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58"/>
                <p:cNvSpPr>
                  <a:spLocks noChangeShapeType="1"/>
                </p:cNvSpPr>
                <p:nvPr/>
              </p:nvSpPr>
              <p:spPr bwMode="auto">
                <a:xfrm flipH="1">
                  <a:off x="2842" y="1830"/>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sp>
        <p:nvSpPr>
          <p:cNvPr id="58" name="Line 7"/>
          <p:cNvSpPr>
            <a:spLocks noChangeShapeType="1"/>
          </p:cNvSpPr>
          <p:nvPr/>
        </p:nvSpPr>
        <p:spPr bwMode="auto">
          <a:xfrm flipV="1">
            <a:off x="936625" y="4013200"/>
            <a:ext cx="0" cy="660400"/>
          </a:xfrm>
          <a:prstGeom prst="line">
            <a:avLst/>
          </a:prstGeom>
          <a:noFill/>
          <a:ln w="50800">
            <a:solidFill>
              <a:srgbClr val="000066"/>
            </a:solidFill>
            <a:round/>
            <a:headEnd type="triangle" w="med" len="med"/>
            <a:tailEnd type="triangle" w="med" len="med"/>
          </a:ln>
          <a:effectLst>
            <a:prstShdw prst="shdw17" dist="17961" dir="2700000">
              <a:schemeClr val="bg1"/>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59" name="Rectangle 62"/>
          <p:cNvSpPr>
            <a:spLocks noChangeArrowheads="1"/>
          </p:cNvSpPr>
          <p:nvPr/>
        </p:nvSpPr>
        <p:spPr bwMode="auto">
          <a:xfrm>
            <a:off x="139700" y="879475"/>
            <a:ext cx="18081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de-DE" sz="2000" b="1"/>
              <a:t>Frontend </a:t>
            </a:r>
          </a:p>
          <a:p>
            <a:pPr algn="ctr"/>
            <a:r>
              <a:rPr lang="de-DE" sz="2000" b="1"/>
              <a:t>Tool</a:t>
            </a:r>
          </a:p>
        </p:txBody>
      </p:sp>
      <p:sp>
        <p:nvSpPr>
          <p:cNvPr id="60" name="Rectangle 63"/>
          <p:cNvSpPr>
            <a:spLocks noChangeArrowheads="1"/>
          </p:cNvSpPr>
          <p:nvPr/>
        </p:nvSpPr>
        <p:spPr bwMode="auto">
          <a:xfrm>
            <a:off x="971550" y="4114800"/>
            <a:ext cx="703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de-DE" sz="1800" b="1"/>
              <a:t>SQL</a:t>
            </a:r>
          </a:p>
        </p:txBody>
      </p:sp>
      <p:sp>
        <p:nvSpPr>
          <p:cNvPr id="61" name="Rectangle 64"/>
          <p:cNvSpPr>
            <a:spLocks noChangeArrowheads="1"/>
          </p:cNvSpPr>
          <p:nvPr/>
        </p:nvSpPr>
        <p:spPr bwMode="auto">
          <a:xfrm>
            <a:off x="831850" y="2590800"/>
            <a:ext cx="13890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de-DE" sz="1800" b="1"/>
              <a:t>MD-Interface</a:t>
            </a:r>
          </a:p>
        </p:txBody>
      </p:sp>
      <p:grpSp>
        <p:nvGrpSpPr>
          <p:cNvPr id="62" name="Group 65"/>
          <p:cNvGrpSpPr>
            <a:grpSpLocks/>
          </p:cNvGrpSpPr>
          <p:nvPr/>
        </p:nvGrpSpPr>
        <p:grpSpPr bwMode="auto">
          <a:xfrm>
            <a:off x="2336800" y="3249613"/>
            <a:ext cx="703263" cy="536575"/>
            <a:chOff x="4116" y="1864"/>
            <a:chExt cx="623" cy="405"/>
          </a:xfrm>
        </p:grpSpPr>
        <p:sp>
          <p:nvSpPr>
            <p:cNvPr id="63" name="Freeform 66"/>
            <p:cNvSpPr>
              <a:spLocks/>
            </p:cNvSpPr>
            <p:nvPr/>
          </p:nvSpPr>
          <p:spPr bwMode="auto">
            <a:xfrm>
              <a:off x="4116" y="1922"/>
              <a:ext cx="623" cy="347"/>
            </a:xfrm>
            <a:custGeom>
              <a:avLst/>
              <a:gdLst>
                <a:gd name="T0" fmla="*/ 622 w 623"/>
                <a:gd name="T1" fmla="*/ 3 h 347"/>
                <a:gd name="T2" fmla="*/ 622 w 623"/>
                <a:gd name="T3" fmla="*/ 285 h 347"/>
                <a:gd name="T4" fmla="*/ 612 w 623"/>
                <a:gd name="T5" fmla="*/ 296 h 347"/>
                <a:gd name="T6" fmla="*/ 597 w 623"/>
                <a:gd name="T7" fmla="*/ 305 h 347"/>
                <a:gd name="T8" fmla="*/ 574 w 623"/>
                <a:gd name="T9" fmla="*/ 314 h 347"/>
                <a:gd name="T10" fmla="*/ 545 w 623"/>
                <a:gd name="T11" fmla="*/ 323 h 347"/>
                <a:gd name="T12" fmla="*/ 505 w 623"/>
                <a:gd name="T13" fmla="*/ 331 h 347"/>
                <a:gd name="T14" fmla="*/ 464 w 623"/>
                <a:gd name="T15" fmla="*/ 337 h 347"/>
                <a:gd name="T16" fmla="*/ 419 w 623"/>
                <a:gd name="T17" fmla="*/ 341 h 347"/>
                <a:gd name="T18" fmla="*/ 377 w 623"/>
                <a:gd name="T19" fmla="*/ 343 h 347"/>
                <a:gd name="T20" fmla="*/ 338 w 623"/>
                <a:gd name="T21" fmla="*/ 346 h 347"/>
                <a:gd name="T22" fmla="*/ 296 w 623"/>
                <a:gd name="T23" fmla="*/ 346 h 347"/>
                <a:gd name="T24" fmla="*/ 246 w 623"/>
                <a:gd name="T25" fmla="*/ 343 h 347"/>
                <a:gd name="T26" fmla="*/ 204 w 623"/>
                <a:gd name="T27" fmla="*/ 342 h 347"/>
                <a:gd name="T28" fmla="*/ 160 w 623"/>
                <a:gd name="T29" fmla="*/ 338 h 347"/>
                <a:gd name="T30" fmla="*/ 120 w 623"/>
                <a:gd name="T31" fmla="*/ 332 h 347"/>
                <a:gd name="T32" fmla="*/ 88 w 623"/>
                <a:gd name="T33" fmla="*/ 326 h 347"/>
                <a:gd name="T34" fmla="*/ 56 w 623"/>
                <a:gd name="T35" fmla="*/ 318 h 347"/>
                <a:gd name="T36" fmla="*/ 31 w 623"/>
                <a:gd name="T37" fmla="*/ 309 h 347"/>
                <a:gd name="T38" fmla="*/ 19 w 623"/>
                <a:gd name="T39" fmla="*/ 303 h 347"/>
                <a:gd name="T40" fmla="*/ 7 w 623"/>
                <a:gd name="T41" fmla="*/ 295 h 347"/>
                <a:gd name="T42" fmla="*/ 0 w 623"/>
                <a:gd name="T43" fmla="*/ 284 h 347"/>
                <a:gd name="T44" fmla="*/ 0 w 623"/>
                <a:gd name="T45" fmla="*/ 0 h 347"/>
                <a:gd name="T46" fmla="*/ 622 w 623"/>
                <a:gd name="T47" fmla="*/ 3 h 3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23" h="347">
                  <a:moveTo>
                    <a:pt x="622" y="3"/>
                  </a:moveTo>
                  <a:lnTo>
                    <a:pt x="622" y="285"/>
                  </a:lnTo>
                  <a:lnTo>
                    <a:pt x="612" y="296"/>
                  </a:lnTo>
                  <a:lnTo>
                    <a:pt x="597" y="305"/>
                  </a:lnTo>
                  <a:lnTo>
                    <a:pt x="574" y="314"/>
                  </a:lnTo>
                  <a:lnTo>
                    <a:pt x="545" y="323"/>
                  </a:lnTo>
                  <a:lnTo>
                    <a:pt x="505" y="331"/>
                  </a:lnTo>
                  <a:lnTo>
                    <a:pt x="464" y="337"/>
                  </a:lnTo>
                  <a:lnTo>
                    <a:pt x="419" y="341"/>
                  </a:lnTo>
                  <a:lnTo>
                    <a:pt x="377" y="343"/>
                  </a:lnTo>
                  <a:lnTo>
                    <a:pt x="338" y="346"/>
                  </a:lnTo>
                  <a:lnTo>
                    <a:pt x="296" y="346"/>
                  </a:lnTo>
                  <a:lnTo>
                    <a:pt x="246" y="343"/>
                  </a:lnTo>
                  <a:lnTo>
                    <a:pt x="204" y="342"/>
                  </a:lnTo>
                  <a:lnTo>
                    <a:pt x="160" y="338"/>
                  </a:lnTo>
                  <a:lnTo>
                    <a:pt x="120" y="332"/>
                  </a:lnTo>
                  <a:lnTo>
                    <a:pt x="88" y="326"/>
                  </a:lnTo>
                  <a:lnTo>
                    <a:pt x="56" y="318"/>
                  </a:lnTo>
                  <a:lnTo>
                    <a:pt x="31" y="309"/>
                  </a:lnTo>
                  <a:lnTo>
                    <a:pt x="19" y="303"/>
                  </a:lnTo>
                  <a:lnTo>
                    <a:pt x="7" y="295"/>
                  </a:lnTo>
                  <a:lnTo>
                    <a:pt x="0" y="284"/>
                  </a:lnTo>
                  <a:lnTo>
                    <a:pt x="0" y="0"/>
                  </a:lnTo>
                  <a:lnTo>
                    <a:pt x="622" y="3"/>
                  </a:lnTo>
                </a:path>
              </a:pathLst>
            </a:custGeom>
            <a:gradFill rotWithShape="0">
              <a:gsLst>
                <a:gs pos="0">
                  <a:srgbClr val="00CC00"/>
                </a:gs>
                <a:gs pos="50000">
                  <a:srgbClr val="CCFF33"/>
                </a:gs>
                <a:gs pos="100000">
                  <a:srgbClr val="00CC00"/>
                </a:gs>
              </a:gsLst>
              <a:lin ang="0" scaled="1"/>
            </a:gra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67"/>
            <p:cNvSpPr>
              <a:spLocks noChangeArrowheads="1"/>
            </p:cNvSpPr>
            <p:nvPr/>
          </p:nvSpPr>
          <p:spPr bwMode="auto">
            <a:xfrm>
              <a:off x="4118" y="1864"/>
              <a:ext cx="613" cy="117"/>
            </a:xfrm>
            <a:prstGeom prst="ellipse">
              <a:avLst/>
            </a:prstGeom>
            <a:solidFill>
              <a:srgbClr val="CCFF33"/>
            </a:solidFill>
            <a:ln w="1270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 name="Text Box 68"/>
          <p:cNvSpPr txBox="1">
            <a:spLocks noChangeArrowheads="1"/>
          </p:cNvSpPr>
          <p:nvPr/>
        </p:nvSpPr>
        <p:spPr bwMode="auto">
          <a:xfrm>
            <a:off x="1860550" y="3867150"/>
            <a:ext cx="13827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de-DE" sz="2000" b="1" dirty="0">
                <a:solidFill>
                  <a:srgbClr val="000066"/>
                </a:solidFill>
              </a:rPr>
              <a:t>Meta Data</a:t>
            </a:r>
          </a:p>
        </p:txBody>
      </p:sp>
      <p:sp>
        <p:nvSpPr>
          <p:cNvPr id="66" name="Line 69"/>
          <p:cNvSpPr>
            <a:spLocks noChangeShapeType="1"/>
          </p:cNvSpPr>
          <p:nvPr/>
        </p:nvSpPr>
        <p:spPr bwMode="auto">
          <a:xfrm>
            <a:off x="1631950" y="3565525"/>
            <a:ext cx="557213" cy="6350"/>
          </a:xfrm>
          <a:prstGeom prst="line">
            <a:avLst/>
          </a:prstGeom>
          <a:noFill/>
          <a:ln w="50800">
            <a:solidFill>
              <a:srgbClr val="000066"/>
            </a:solidFill>
            <a:round/>
            <a:headEnd type="triangle" w="med" len="med"/>
            <a:tailEnd type="triangle" w="med" len="med"/>
          </a:ln>
          <a:effectLst>
            <a:prstShdw prst="shdw17" dist="17961" dir="2700000">
              <a:schemeClr val="bg1"/>
            </a:prstShdw>
          </a:effectLst>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709799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610600" cy="6019800"/>
          </a:xfrm>
        </p:spPr>
        <p:txBody>
          <a:bodyPr>
            <a:normAutofit lnSpcReduction="10000"/>
          </a:bodyPr>
          <a:lstStyle/>
          <a:p>
            <a:pPr algn="just"/>
            <a:r>
              <a:rPr lang="en-GB" dirty="0" smtClean="0"/>
              <a:t>ROLAP is a fastest </a:t>
            </a:r>
            <a:r>
              <a:rPr lang="en-GB" dirty="0"/>
              <a:t>growing style of OLAP technology. </a:t>
            </a:r>
          </a:p>
          <a:p>
            <a:pPr algn="just"/>
            <a:r>
              <a:rPr lang="en-GB" dirty="0" smtClean="0"/>
              <a:t>Supports </a:t>
            </a:r>
            <a:r>
              <a:rPr lang="en-GB" dirty="0"/>
              <a:t>RDBMS products using a metadata layer - avoids need to create a static multi-dimensional data structure - facilitates the creation of multiple multi-dimensional views of the two-dimensional relation. </a:t>
            </a:r>
          </a:p>
          <a:p>
            <a:pPr algn="just"/>
            <a:r>
              <a:rPr lang="en-GB" dirty="0"/>
              <a:t>To improve performance, some products use SQL engines to support complexity of multi-dimensional analysis, while others recommend, or require, the use of highly </a:t>
            </a:r>
            <a:r>
              <a:rPr lang="en-GB" dirty="0" err="1"/>
              <a:t>denormalized</a:t>
            </a:r>
            <a:r>
              <a:rPr lang="en-GB" dirty="0"/>
              <a:t> database designs such as the star schema.</a:t>
            </a:r>
          </a:p>
          <a:p>
            <a:pPr algn="just"/>
            <a:endParaRPr lang="en-US" dirty="0"/>
          </a:p>
        </p:txBody>
      </p:sp>
    </p:spTree>
    <p:extLst>
      <p:ext uri="{BB962C8B-B14F-4D97-AF65-F5344CB8AC3E}">
        <p14:creationId xmlns:p14="http://schemas.microsoft.com/office/powerpoint/2010/main" val="113811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GB" b="1" dirty="0">
                <a:solidFill>
                  <a:schemeClr val="accent6">
                    <a:lumMod val="50000"/>
                  </a:schemeClr>
                </a:solidFill>
              </a:rPr>
              <a:t>Typical Architecture for ROLAP Tools</a:t>
            </a:r>
            <a:endParaRPr lang="en-US" dirty="0">
              <a:solidFill>
                <a:schemeClr val="accent6">
                  <a:lumMod val="50000"/>
                </a:schemeClr>
              </a:solidFill>
            </a:endParaRPr>
          </a:p>
        </p:txBody>
      </p:sp>
      <p:pic>
        <p:nvPicPr>
          <p:cNvPr id="4" name="Picture 7" descr="DS3-Figure 32-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5400"/>
            <a:ext cx="8839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561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normAutofit fontScale="90000"/>
          </a:bodyPr>
          <a:lstStyle/>
          <a:p>
            <a:r>
              <a:rPr lang="en-GB" b="1" dirty="0">
                <a:solidFill>
                  <a:schemeClr val="accent2">
                    <a:lumMod val="50000"/>
                  </a:schemeClr>
                </a:solidFill>
                <a:latin typeface="Tahoma" pitchFamily="34" charset="0"/>
              </a:rPr>
              <a:t>Data Warehouse Architecture</a:t>
            </a:r>
            <a:endParaRPr lang="en-US" b="1" dirty="0">
              <a:solidFill>
                <a:schemeClr val="accent2">
                  <a:lumMod val="50000"/>
                </a:schemeClr>
              </a:solidFill>
            </a:endParaRPr>
          </a:p>
        </p:txBody>
      </p:sp>
      <p:pic>
        <p:nvPicPr>
          <p:cNvPr id="4" name="Picture 9" descr="D:\Database System 3e_tiff\Ch30-tif\DS3-Figure 30-01.tif"/>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066799"/>
            <a:ext cx="8610599" cy="5459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27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09600"/>
            <a:ext cx="8686800" cy="5943600"/>
          </a:xfrm>
        </p:spPr>
        <p:txBody>
          <a:bodyPr>
            <a:normAutofit/>
          </a:bodyPr>
          <a:lstStyle/>
          <a:p>
            <a:pPr algn="just"/>
            <a:r>
              <a:rPr lang="en-US" dirty="0"/>
              <a:t>With ROLAP data remains in the original relational tables, a separate set of relational tables is used to store and reference aggregation data. ROLAP is ideal for large databases or legacy data that is infrequently queried. </a:t>
            </a:r>
            <a:endParaRPr lang="en-US" dirty="0" smtClean="0"/>
          </a:p>
          <a:p>
            <a:pPr algn="just"/>
            <a:r>
              <a:rPr lang="en-US" altLang="en-GB" dirty="0" smtClean="0"/>
              <a:t>ROLAP Products:</a:t>
            </a:r>
            <a:endParaRPr lang="en-US" altLang="en-GB" dirty="0"/>
          </a:p>
          <a:p>
            <a:pPr lvl="1" algn="just"/>
            <a:r>
              <a:rPr lang="en-US" altLang="en-GB" sz="2400" dirty="0"/>
              <a:t>IBM DB2, Oracle, Sybase IQ, </a:t>
            </a:r>
            <a:r>
              <a:rPr lang="en-US" altLang="en-GB" sz="2400" dirty="0" err="1"/>
              <a:t>RedBrick</a:t>
            </a:r>
            <a:r>
              <a:rPr lang="en-US" altLang="en-GB" sz="2400" dirty="0"/>
              <a:t>, Informix</a:t>
            </a:r>
          </a:p>
          <a:p>
            <a:pPr algn="just"/>
            <a:r>
              <a:rPr lang="en-US" dirty="0" smtClean="0"/>
              <a:t>ROLAP Tools</a:t>
            </a:r>
          </a:p>
          <a:p>
            <a:pPr lvl="1" algn="just">
              <a:lnSpc>
                <a:spcPct val="80000"/>
              </a:lnSpc>
            </a:pPr>
            <a:r>
              <a:rPr lang="en-US" sz="2400" dirty="0"/>
              <a:t>ORACLE 8i</a:t>
            </a:r>
          </a:p>
          <a:p>
            <a:pPr lvl="1" algn="just">
              <a:lnSpc>
                <a:spcPct val="80000"/>
              </a:lnSpc>
            </a:pPr>
            <a:r>
              <a:rPr lang="en-US" sz="2400" dirty="0"/>
              <a:t>ORACLE Reports; ORACLE Discoverer</a:t>
            </a:r>
          </a:p>
          <a:p>
            <a:pPr lvl="1" algn="just">
              <a:lnSpc>
                <a:spcPct val="80000"/>
              </a:lnSpc>
            </a:pPr>
            <a:r>
              <a:rPr lang="en-US" sz="2400" dirty="0"/>
              <a:t>ORACLE Warehouse Builder</a:t>
            </a:r>
          </a:p>
          <a:p>
            <a:pPr lvl="1" algn="just">
              <a:lnSpc>
                <a:spcPct val="80000"/>
              </a:lnSpc>
            </a:pPr>
            <a:r>
              <a:rPr lang="en-US" sz="2400" dirty="0"/>
              <a:t>Arbors Software’s </a:t>
            </a:r>
            <a:r>
              <a:rPr lang="en-US" sz="2400" dirty="0" err="1"/>
              <a:t>Essbase</a:t>
            </a:r>
            <a:endParaRPr lang="en-US" sz="2400" dirty="0"/>
          </a:p>
          <a:p>
            <a:pPr marL="0" indent="0" algn="just">
              <a:buNone/>
            </a:pPr>
            <a:endParaRPr lang="en-US" dirty="0"/>
          </a:p>
          <a:p>
            <a:pPr algn="just"/>
            <a:endParaRPr lang="en-US" dirty="0"/>
          </a:p>
        </p:txBody>
      </p:sp>
    </p:spTree>
    <p:extLst>
      <p:ext uri="{BB962C8B-B14F-4D97-AF65-F5344CB8AC3E}">
        <p14:creationId xmlns:p14="http://schemas.microsoft.com/office/powerpoint/2010/main" val="586471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altLang="en-GB" b="1" dirty="0">
                <a:solidFill>
                  <a:schemeClr val="accent6">
                    <a:lumMod val="50000"/>
                  </a:schemeClr>
                </a:solidFill>
              </a:rPr>
              <a:t>Advantages of ROLAP</a:t>
            </a:r>
            <a:endParaRPr lang="en-US" b="1" dirty="0">
              <a:solidFill>
                <a:schemeClr val="accent6">
                  <a:lumMod val="50000"/>
                </a:schemeClr>
              </a:solidFill>
            </a:endParaRPr>
          </a:p>
        </p:txBody>
      </p:sp>
      <p:sp>
        <p:nvSpPr>
          <p:cNvPr id="3" name="Content Placeholder 2"/>
          <p:cNvSpPr>
            <a:spLocks noGrp="1"/>
          </p:cNvSpPr>
          <p:nvPr>
            <p:ph idx="1"/>
          </p:nvPr>
        </p:nvSpPr>
        <p:spPr>
          <a:xfrm>
            <a:off x="228600" y="1371600"/>
            <a:ext cx="8686800" cy="5181600"/>
          </a:xfrm>
        </p:spPr>
        <p:txBody>
          <a:bodyPr>
            <a:normAutofit/>
          </a:bodyPr>
          <a:lstStyle/>
          <a:p>
            <a:pPr algn="just"/>
            <a:r>
              <a:rPr lang="en-US" altLang="en-GB" dirty="0"/>
              <a:t>Define complex, multi-dimensional data with simple model</a:t>
            </a:r>
          </a:p>
          <a:p>
            <a:pPr algn="just"/>
            <a:r>
              <a:rPr lang="en-US" altLang="en-GB" dirty="0"/>
              <a:t>Reduces the number of joins a query has to process</a:t>
            </a:r>
          </a:p>
          <a:p>
            <a:pPr algn="just"/>
            <a:r>
              <a:rPr lang="en-US" altLang="en-GB" dirty="0"/>
              <a:t>Allows the data warehouse to evolve with rel. low maintenance</a:t>
            </a:r>
          </a:p>
          <a:p>
            <a:pPr algn="just"/>
            <a:r>
              <a:rPr lang="en-US" altLang="en-GB" dirty="0"/>
              <a:t>HOWEVER! Star schema and relational DBMS are not the magic solution</a:t>
            </a:r>
          </a:p>
          <a:p>
            <a:pPr lvl="1" algn="just"/>
            <a:r>
              <a:rPr lang="en-US" altLang="en-GB" dirty="0"/>
              <a:t>Query optimization  is still problematic</a:t>
            </a:r>
          </a:p>
          <a:p>
            <a:pPr algn="just"/>
            <a:endParaRPr lang="en-US" dirty="0"/>
          </a:p>
        </p:txBody>
      </p:sp>
    </p:spTree>
    <p:extLst>
      <p:ext uri="{BB962C8B-B14F-4D97-AF65-F5344CB8AC3E}">
        <p14:creationId xmlns:p14="http://schemas.microsoft.com/office/powerpoint/2010/main" val="2900176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382000" cy="6172200"/>
          </a:xfrm>
        </p:spPr>
        <p:txBody>
          <a:bodyPr/>
          <a:lstStyle/>
          <a:p>
            <a:pPr marL="0" indent="0" algn="just">
              <a:spcBef>
                <a:spcPct val="50000"/>
              </a:spcBef>
              <a:buNone/>
            </a:pPr>
            <a:r>
              <a:rPr lang="en-US" b="1" dirty="0" smtClean="0"/>
              <a:t>Features of ROLAP:</a:t>
            </a:r>
            <a:endParaRPr lang="en-US" b="1" dirty="0"/>
          </a:p>
          <a:p>
            <a:pPr algn="just">
              <a:spcBef>
                <a:spcPct val="50000"/>
              </a:spcBef>
              <a:buFontTx/>
              <a:buChar char="•"/>
            </a:pPr>
            <a:r>
              <a:rPr lang="en-US" dirty="0"/>
              <a:t>Ask any question (not limited to the contents of the cube)</a:t>
            </a:r>
          </a:p>
          <a:p>
            <a:pPr algn="just">
              <a:spcBef>
                <a:spcPct val="50000"/>
              </a:spcBef>
              <a:buFontTx/>
              <a:buChar char="•"/>
            </a:pPr>
            <a:r>
              <a:rPr lang="en-US" dirty="0"/>
              <a:t>Ability to drill down</a:t>
            </a:r>
          </a:p>
          <a:p>
            <a:pPr marL="0" indent="0" algn="just">
              <a:spcBef>
                <a:spcPct val="50000"/>
              </a:spcBef>
              <a:buNone/>
            </a:pPr>
            <a:endParaRPr lang="en-US" dirty="0"/>
          </a:p>
          <a:p>
            <a:pPr marL="0" indent="0" algn="just">
              <a:spcBef>
                <a:spcPct val="50000"/>
              </a:spcBef>
              <a:buNone/>
            </a:pPr>
            <a:r>
              <a:rPr lang="en-US" b="1" dirty="0" smtClean="0"/>
              <a:t>Downsides of ROLAP:</a:t>
            </a:r>
            <a:endParaRPr lang="en-US" b="1" dirty="0"/>
          </a:p>
          <a:p>
            <a:pPr algn="just">
              <a:spcBef>
                <a:spcPct val="50000"/>
              </a:spcBef>
              <a:buFontTx/>
              <a:buChar char="•"/>
            </a:pPr>
            <a:r>
              <a:rPr lang="en-US" dirty="0"/>
              <a:t>Slow Response</a:t>
            </a:r>
          </a:p>
          <a:p>
            <a:pPr algn="just">
              <a:spcBef>
                <a:spcPct val="50000"/>
              </a:spcBef>
              <a:buFontTx/>
              <a:buChar char="•"/>
            </a:pPr>
            <a:r>
              <a:rPr lang="en-US" dirty="0"/>
              <a:t>Some limitations on scalability</a:t>
            </a:r>
          </a:p>
          <a:p>
            <a:pPr marL="0" indent="0" algn="just">
              <a:buNone/>
            </a:pPr>
            <a:endParaRPr lang="en-US" dirty="0"/>
          </a:p>
        </p:txBody>
      </p:sp>
    </p:spTree>
    <p:extLst>
      <p:ext uri="{BB962C8B-B14F-4D97-AF65-F5344CB8AC3E}">
        <p14:creationId xmlns:p14="http://schemas.microsoft.com/office/powerpoint/2010/main" val="3513322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fontScale="85000" lnSpcReduction="10000"/>
          </a:bodyPr>
          <a:lstStyle/>
          <a:p>
            <a:pPr marL="0" indent="0" algn="just">
              <a:buNone/>
            </a:pPr>
            <a:r>
              <a:rPr lang="en-US" dirty="0"/>
              <a:t>The first generation of server-based multidimensional OLAP (MOLAP) solutions use multidimensional databases (MDDBs). The main advantage of an MDDB over an RDBMS is that an MDDB can provide information quickly since it is calculated and stored at the appropriate hierarchy level in advance. However, this limits the flexibility of the MDDB since the dimensions and aggregations are predefined. If a business analyst wants to examine a dimension that is not defined in the MDDB, a developer needs to define the dimension in the database and modify the routines used to locate and reformat the source data before an operator can load the dimension data.</a:t>
            </a:r>
          </a:p>
          <a:p>
            <a:pPr marL="0" indent="0" algn="just">
              <a:buNone/>
            </a:pPr>
            <a:endParaRPr lang="en-US" dirty="0"/>
          </a:p>
        </p:txBody>
      </p:sp>
      <p:sp>
        <p:nvSpPr>
          <p:cNvPr id="4" name="Title 1"/>
          <p:cNvSpPr>
            <a:spLocks noGrp="1"/>
          </p:cNvSpPr>
          <p:nvPr>
            <p:ph type="title"/>
          </p:nvPr>
        </p:nvSpPr>
        <p:spPr>
          <a:xfrm>
            <a:off x="457200" y="152400"/>
            <a:ext cx="8229600" cy="762000"/>
          </a:xfrm>
        </p:spPr>
        <p:txBody>
          <a:bodyPr>
            <a:normAutofit/>
          </a:bodyPr>
          <a:lstStyle/>
          <a:p>
            <a:r>
              <a:rPr lang="en-GB" b="1" dirty="0">
                <a:solidFill>
                  <a:schemeClr val="accent6">
                    <a:lumMod val="50000"/>
                  </a:schemeClr>
                </a:solidFill>
              </a:rPr>
              <a:t>Multi-Dimensional OLAP (MOLAP)</a:t>
            </a:r>
            <a:endParaRPr lang="en-US" dirty="0">
              <a:solidFill>
                <a:schemeClr val="accent6">
                  <a:lumMod val="50000"/>
                </a:schemeClr>
              </a:solidFill>
            </a:endParaRPr>
          </a:p>
        </p:txBody>
      </p:sp>
    </p:spTree>
    <p:extLst>
      <p:ext uri="{BB962C8B-B14F-4D97-AF65-F5344CB8AC3E}">
        <p14:creationId xmlns:p14="http://schemas.microsoft.com/office/powerpoint/2010/main" val="248326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rmAutofit fontScale="77500" lnSpcReduction="20000"/>
          </a:bodyPr>
          <a:lstStyle/>
          <a:p>
            <a:pPr marL="0" indent="0" algn="just">
              <a:buNone/>
            </a:pPr>
            <a:r>
              <a:rPr lang="en-US" dirty="0"/>
              <a:t>Another important operational consideration is that the data in the MDDB must be periodically updated to remain current. This update process needs to be scheduled and managed. In addition, the updates need to go through a data cleansing and validation process to ensure data consistency. Finally, an administrator needs to allocate time for creating indexes and aggregations, a task that can consume considerable time once the raw data has been loaded. (These requirements also apply if the company is building a data warehouse that is acting as a source for the MDDB.) </a:t>
            </a:r>
            <a:endParaRPr lang="en-US" dirty="0" smtClean="0"/>
          </a:p>
          <a:p>
            <a:pPr marL="0" indent="0" algn="just">
              <a:buNone/>
            </a:pPr>
            <a:endParaRPr lang="en-US" dirty="0"/>
          </a:p>
          <a:p>
            <a:pPr marL="0" indent="0" algn="just">
              <a:buNone/>
            </a:pPr>
            <a:r>
              <a:rPr lang="en-US" dirty="0" smtClean="0"/>
              <a:t>Organizations </a:t>
            </a:r>
            <a:r>
              <a:rPr lang="en-US" dirty="0"/>
              <a:t>typically need to invest significant resources in implementing MDDB systems and monitoring their daily operations. This complexity adds to implementation delays and costs, and requires significant IT involvement. This also results in the analyst, who is typically a business user, having a greater dependency on IT. Thus, one of the key benefits of this OLAP technology — the ability to analyze information without the use of IT professionals — may be significantly diminished. </a:t>
            </a:r>
          </a:p>
          <a:p>
            <a:pPr marL="0" indent="0" algn="just">
              <a:buNone/>
            </a:pPr>
            <a:endParaRPr lang="en-US" dirty="0"/>
          </a:p>
        </p:txBody>
      </p:sp>
    </p:spTree>
    <p:extLst>
      <p:ext uri="{BB962C8B-B14F-4D97-AF65-F5344CB8AC3E}">
        <p14:creationId xmlns:p14="http://schemas.microsoft.com/office/powerpoint/2010/main" val="2348822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762000"/>
            <a:ext cx="6781799" cy="5257800"/>
          </a:xfrm>
        </p:spPr>
        <p:txBody>
          <a:bodyPr>
            <a:normAutofit/>
          </a:bodyPr>
          <a:lstStyle/>
          <a:p>
            <a:r>
              <a:rPr lang="en-GB" dirty="0"/>
              <a:t>Uses specialized data structures and multi-dimensional Database Management Systems (</a:t>
            </a:r>
            <a:r>
              <a:rPr lang="en-GB" dirty="0" smtClean="0"/>
              <a:t>MD-DBMSs</a:t>
            </a:r>
            <a:r>
              <a:rPr lang="en-GB" dirty="0"/>
              <a:t>) to organize, navigate, and </a:t>
            </a:r>
            <a:r>
              <a:rPr lang="en-GB" dirty="0" err="1"/>
              <a:t>analyze</a:t>
            </a:r>
            <a:r>
              <a:rPr lang="en-GB" dirty="0"/>
              <a:t> data. </a:t>
            </a:r>
            <a:endParaRPr lang="en-GB" dirty="0" smtClean="0"/>
          </a:p>
          <a:p>
            <a:pPr algn="just"/>
            <a:r>
              <a:rPr lang="en-US" dirty="0"/>
              <a:t>Use a specialized DBMS with a model such as the “data cube.”</a:t>
            </a:r>
          </a:p>
          <a:p>
            <a:pPr algn="just"/>
            <a:r>
              <a:rPr lang="en-GB" dirty="0" smtClean="0"/>
              <a:t>Data </a:t>
            </a:r>
            <a:r>
              <a:rPr lang="en-GB" dirty="0"/>
              <a:t>is typically aggregated and stored according to predicted usage to enhance query performance. </a:t>
            </a:r>
          </a:p>
          <a:p>
            <a:pPr algn="just"/>
            <a:endParaRPr lang="en-US" dirty="0"/>
          </a:p>
        </p:txBody>
      </p:sp>
      <p:sp>
        <p:nvSpPr>
          <p:cNvPr id="4" name="Line 40"/>
          <p:cNvSpPr>
            <a:spLocks noChangeShapeType="1"/>
          </p:cNvSpPr>
          <p:nvPr/>
        </p:nvSpPr>
        <p:spPr bwMode="auto">
          <a:xfrm flipV="1">
            <a:off x="1103312" y="3114675"/>
            <a:ext cx="11112" cy="508000"/>
          </a:xfrm>
          <a:prstGeom prst="line">
            <a:avLst/>
          </a:prstGeom>
          <a:noFill/>
          <a:ln w="50800">
            <a:solidFill>
              <a:srgbClr val="000066"/>
            </a:solidFill>
            <a:round/>
            <a:headEnd type="triangle" w="med" len="med"/>
            <a:tailEnd type="triangle" w="med" len="med"/>
          </a:ln>
          <a:effectLst>
            <a:prstShdw prst="shdw17" dist="17961" dir="2700000">
              <a:schemeClr val="bg1"/>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5" name="Text Box 41"/>
          <p:cNvSpPr txBox="1">
            <a:spLocks noChangeArrowheads="1"/>
          </p:cNvSpPr>
          <p:nvPr/>
        </p:nvSpPr>
        <p:spPr bwMode="auto">
          <a:xfrm>
            <a:off x="-76200" y="4492625"/>
            <a:ext cx="228600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de-DE" sz="2000" b="1" dirty="0" smtClean="0">
                <a:solidFill>
                  <a:srgbClr val="000066"/>
                </a:solidFill>
              </a:rPr>
              <a:t>Multidimensional</a:t>
            </a:r>
            <a:endParaRPr lang="de-DE" sz="2000" b="1" dirty="0">
              <a:solidFill>
                <a:srgbClr val="000066"/>
              </a:solidFill>
            </a:endParaRPr>
          </a:p>
          <a:p>
            <a:pPr algn="ctr"/>
            <a:r>
              <a:rPr lang="de-DE" sz="2000" b="1" dirty="0">
                <a:solidFill>
                  <a:srgbClr val="000066"/>
                </a:solidFill>
              </a:rPr>
              <a:t>Database</a:t>
            </a:r>
          </a:p>
        </p:txBody>
      </p:sp>
      <p:grpSp>
        <p:nvGrpSpPr>
          <p:cNvPr id="6" name="Group 77"/>
          <p:cNvGrpSpPr>
            <a:grpSpLocks/>
          </p:cNvGrpSpPr>
          <p:nvPr/>
        </p:nvGrpSpPr>
        <p:grpSpPr bwMode="auto">
          <a:xfrm>
            <a:off x="442912" y="3633788"/>
            <a:ext cx="1250950" cy="828675"/>
            <a:chOff x="871" y="2193"/>
            <a:chExt cx="788" cy="522"/>
          </a:xfrm>
        </p:grpSpPr>
        <p:grpSp>
          <p:nvGrpSpPr>
            <p:cNvPr id="7" name="Group 6"/>
            <p:cNvGrpSpPr>
              <a:grpSpLocks/>
            </p:cNvGrpSpPr>
            <p:nvPr/>
          </p:nvGrpSpPr>
          <p:grpSpPr bwMode="auto">
            <a:xfrm>
              <a:off x="872" y="2193"/>
              <a:ext cx="787" cy="522"/>
              <a:chOff x="4116" y="1864"/>
              <a:chExt cx="623" cy="405"/>
            </a:xfrm>
          </p:grpSpPr>
          <p:sp>
            <p:nvSpPr>
              <p:cNvPr id="40" name="Freeform 7"/>
              <p:cNvSpPr>
                <a:spLocks/>
              </p:cNvSpPr>
              <p:nvPr/>
            </p:nvSpPr>
            <p:spPr bwMode="auto">
              <a:xfrm>
                <a:off x="4116" y="1922"/>
                <a:ext cx="623" cy="347"/>
              </a:xfrm>
              <a:custGeom>
                <a:avLst/>
                <a:gdLst>
                  <a:gd name="T0" fmla="*/ 622 w 623"/>
                  <a:gd name="T1" fmla="*/ 3 h 347"/>
                  <a:gd name="T2" fmla="*/ 622 w 623"/>
                  <a:gd name="T3" fmla="*/ 285 h 347"/>
                  <a:gd name="T4" fmla="*/ 612 w 623"/>
                  <a:gd name="T5" fmla="*/ 296 h 347"/>
                  <a:gd name="T6" fmla="*/ 597 w 623"/>
                  <a:gd name="T7" fmla="*/ 305 h 347"/>
                  <a:gd name="T8" fmla="*/ 574 w 623"/>
                  <a:gd name="T9" fmla="*/ 314 h 347"/>
                  <a:gd name="T10" fmla="*/ 545 w 623"/>
                  <a:gd name="T11" fmla="*/ 323 h 347"/>
                  <a:gd name="T12" fmla="*/ 505 w 623"/>
                  <a:gd name="T13" fmla="*/ 331 h 347"/>
                  <a:gd name="T14" fmla="*/ 464 w 623"/>
                  <a:gd name="T15" fmla="*/ 337 h 347"/>
                  <a:gd name="T16" fmla="*/ 419 w 623"/>
                  <a:gd name="T17" fmla="*/ 341 h 347"/>
                  <a:gd name="T18" fmla="*/ 377 w 623"/>
                  <a:gd name="T19" fmla="*/ 343 h 347"/>
                  <a:gd name="T20" fmla="*/ 338 w 623"/>
                  <a:gd name="T21" fmla="*/ 346 h 347"/>
                  <a:gd name="T22" fmla="*/ 296 w 623"/>
                  <a:gd name="T23" fmla="*/ 346 h 347"/>
                  <a:gd name="T24" fmla="*/ 246 w 623"/>
                  <a:gd name="T25" fmla="*/ 343 h 347"/>
                  <a:gd name="T26" fmla="*/ 204 w 623"/>
                  <a:gd name="T27" fmla="*/ 342 h 347"/>
                  <a:gd name="T28" fmla="*/ 160 w 623"/>
                  <a:gd name="T29" fmla="*/ 338 h 347"/>
                  <a:gd name="T30" fmla="*/ 120 w 623"/>
                  <a:gd name="T31" fmla="*/ 332 h 347"/>
                  <a:gd name="T32" fmla="*/ 88 w 623"/>
                  <a:gd name="T33" fmla="*/ 326 h 347"/>
                  <a:gd name="T34" fmla="*/ 56 w 623"/>
                  <a:gd name="T35" fmla="*/ 318 h 347"/>
                  <a:gd name="T36" fmla="*/ 31 w 623"/>
                  <a:gd name="T37" fmla="*/ 309 h 347"/>
                  <a:gd name="T38" fmla="*/ 19 w 623"/>
                  <a:gd name="T39" fmla="*/ 303 h 347"/>
                  <a:gd name="T40" fmla="*/ 7 w 623"/>
                  <a:gd name="T41" fmla="*/ 295 h 347"/>
                  <a:gd name="T42" fmla="*/ 0 w 623"/>
                  <a:gd name="T43" fmla="*/ 284 h 347"/>
                  <a:gd name="T44" fmla="*/ 0 w 623"/>
                  <a:gd name="T45" fmla="*/ 0 h 347"/>
                  <a:gd name="T46" fmla="*/ 622 w 623"/>
                  <a:gd name="T47" fmla="*/ 3 h 3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23" h="347">
                    <a:moveTo>
                      <a:pt x="622" y="3"/>
                    </a:moveTo>
                    <a:lnTo>
                      <a:pt x="622" y="285"/>
                    </a:lnTo>
                    <a:lnTo>
                      <a:pt x="612" y="296"/>
                    </a:lnTo>
                    <a:lnTo>
                      <a:pt x="597" y="305"/>
                    </a:lnTo>
                    <a:lnTo>
                      <a:pt x="574" y="314"/>
                    </a:lnTo>
                    <a:lnTo>
                      <a:pt x="545" y="323"/>
                    </a:lnTo>
                    <a:lnTo>
                      <a:pt x="505" y="331"/>
                    </a:lnTo>
                    <a:lnTo>
                      <a:pt x="464" y="337"/>
                    </a:lnTo>
                    <a:lnTo>
                      <a:pt x="419" y="341"/>
                    </a:lnTo>
                    <a:lnTo>
                      <a:pt x="377" y="343"/>
                    </a:lnTo>
                    <a:lnTo>
                      <a:pt x="338" y="346"/>
                    </a:lnTo>
                    <a:lnTo>
                      <a:pt x="296" y="346"/>
                    </a:lnTo>
                    <a:lnTo>
                      <a:pt x="246" y="343"/>
                    </a:lnTo>
                    <a:lnTo>
                      <a:pt x="204" y="342"/>
                    </a:lnTo>
                    <a:lnTo>
                      <a:pt x="160" y="338"/>
                    </a:lnTo>
                    <a:lnTo>
                      <a:pt x="120" y="332"/>
                    </a:lnTo>
                    <a:lnTo>
                      <a:pt x="88" y="326"/>
                    </a:lnTo>
                    <a:lnTo>
                      <a:pt x="56" y="318"/>
                    </a:lnTo>
                    <a:lnTo>
                      <a:pt x="31" y="309"/>
                    </a:lnTo>
                    <a:lnTo>
                      <a:pt x="19" y="303"/>
                    </a:lnTo>
                    <a:lnTo>
                      <a:pt x="7" y="295"/>
                    </a:lnTo>
                    <a:lnTo>
                      <a:pt x="0" y="284"/>
                    </a:lnTo>
                    <a:lnTo>
                      <a:pt x="0" y="0"/>
                    </a:lnTo>
                    <a:lnTo>
                      <a:pt x="622" y="3"/>
                    </a:lnTo>
                  </a:path>
                </a:pathLst>
              </a:custGeom>
              <a:gradFill rotWithShape="0">
                <a:gsLst>
                  <a:gs pos="0">
                    <a:srgbClr val="00CC00"/>
                  </a:gs>
                  <a:gs pos="50000">
                    <a:srgbClr val="CCFF33"/>
                  </a:gs>
                  <a:gs pos="100000">
                    <a:srgbClr val="00CC00"/>
                  </a:gs>
                </a:gsLst>
                <a:lin ang="0" scaled="1"/>
              </a:gra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Oval 8"/>
              <p:cNvSpPr>
                <a:spLocks noChangeArrowheads="1"/>
              </p:cNvSpPr>
              <p:nvPr/>
            </p:nvSpPr>
            <p:spPr bwMode="auto">
              <a:xfrm>
                <a:off x="4118" y="1864"/>
                <a:ext cx="613" cy="117"/>
              </a:xfrm>
              <a:prstGeom prst="ellipse">
                <a:avLst/>
              </a:prstGeom>
              <a:solidFill>
                <a:srgbClr val="CCFF33"/>
              </a:solidFill>
              <a:ln w="1270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 name="Group 9"/>
            <p:cNvGrpSpPr>
              <a:grpSpLocks/>
            </p:cNvGrpSpPr>
            <p:nvPr/>
          </p:nvGrpSpPr>
          <p:grpSpPr bwMode="auto">
            <a:xfrm>
              <a:off x="1037" y="2238"/>
              <a:ext cx="452" cy="441"/>
              <a:chOff x="2837" y="2344"/>
              <a:chExt cx="407" cy="395"/>
            </a:xfrm>
          </p:grpSpPr>
          <p:grpSp>
            <p:nvGrpSpPr>
              <p:cNvPr id="10" name="Group 10"/>
              <p:cNvGrpSpPr>
                <a:grpSpLocks/>
              </p:cNvGrpSpPr>
              <p:nvPr/>
            </p:nvGrpSpPr>
            <p:grpSpPr bwMode="auto">
              <a:xfrm>
                <a:off x="2837" y="2344"/>
                <a:ext cx="407" cy="395"/>
                <a:chOff x="2592" y="1776"/>
                <a:chExt cx="528" cy="432"/>
              </a:xfrm>
            </p:grpSpPr>
            <p:sp>
              <p:nvSpPr>
                <p:cNvPr id="18" name="AutoShape 11"/>
                <p:cNvSpPr>
                  <a:spLocks noChangeArrowheads="1"/>
                </p:cNvSpPr>
                <p:nvPr/>
              </p:nvSpPr>
              <p:spPr bwMode="auto">
                <a:xfrm>
                  <a:off x="2596" y="1780"/>
                  <a:ext cx="520" cy="424"/>
                </a:xfrm>
                <a:prstGeom prst="cube">
                  <a:avLst>
                    <a:gd name="adj" fmla="val 24995"/>
                  </a:avLst>
                </a:prstGeom>
                <a:solidFill>
                  <a:srgbClr val="808080"/>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2"/>
                <p:cNvSpPr>
                  <a:spLocks noChangeShapeType="1"/>
                </p:cNvSpPr>
                <p:nvPr/>
              </p:nvSpPr>
              <p:spPr bwMode="auto">
                <a:xfrm flipV="1">
                  <a:off x="267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3"/>
                <p:cNvSpPr>
                  <a:spLocks noChangeShapeType="1"/>
                </p:cNvSpPr>
                <p:nvPr/>
              </p:nvSpPr>
              <p:spPr bwMode="auto">
                <a:xfrm flipV="1">
                  <a:off x="2842"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4"/>
                <p:cNvSpPr>
                  <a:spLocks noChangeShapeType="1"/>
                </p:cNvSpPr>
                <p:nvPr/>
              </p:nvSpPr>
              <p:spPr bwMode="auto">
                <a:xfrm flipV="1">
                  <a:off x="292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2" name="Group 15"/>
                <p:cNvGrpSpPr>
                  <a:grpSpLocks/>
                </p:cNvGrpSpPr>
                <p:nvPr/>
              </p:nvGrpSpPr>
              <p:grpSpPr bwMode="auto">
                <a:xfrm>
                  <a:off x="3008" y="1857"/>
                  <a:ext cx="112" cy="270"/>
                  <a:chOff x="3008" y="1857"/>
                  <a:chExt cx="112" cy="270"/>
                </a:xfrm>
              </p:grpSpPr>
              <p:sp>
                <p:nvSpPr>
                  <p:cNvPr id="37" name="Line 16"/>
                  <p:cNvSpPr>
                    <a:spLocks noChangeShapeType="1"/>
                  </p:cNvSpPr>
                  <p:nvPr/>
                </p:nvSpPr>
                <p:spPr bwMode="auto">
                  <a:xfrm flipV="1">
                    <a:off x="3008" y="2019"/>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17"/>
                  <p:cNvSpPr>
                    <a:spLocks noChangeShapeType="1"/>
                  </p:cNvSpPr>
                  <p:nvPr/>
                </p:nvSpPr>
                <p:spPr bwMode="auto">
                  <a:xfrm flipV="1">
                    <a:off x="3008" y="1857"/>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Line 18"/>
                  <p:cNvSpPr>
                    <a:spLocks noChangeShapeType="1"/>
                  </p:cNvSpPr>
                  <p:nvPr/>
                </p:nvSpPr>
                <p:spPr bwMode="auto">
                  <a:xfrm flipV="1">
                    <a:off x="3008" y="1938"/>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 name="Line 19"/>
                <p:cNvSpPr>
                  <a:spLocks noChangeShapeType="1"/>
                </p:cNvSpPr>
                <p:nvPr/>
              </p:nvSpPr>
              <p:spPr bwMode="auto">
                <a:xfrm flipV="1">
                  <a:off x="2759"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0"/>
                <p:cNvSpPr>
                  <a:spLocks noChangeShapeType="1"/>
                </p:cNvSpPr>
                <p:nvPr/>
              </p:nvSpPr>
              <p:spPr bwMode="auto">
                <a:xfrm>
                  <a:off x="267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21"/>
                <p:cNvSpPr>
                  <a:spLocks noChangeShapeType="1"/>
                </p:cNvSpPr>
                <p:nvPr/>
              </p:nvSpPr>
              <p:spPr bwMode="auto">
                <a:xfrm>
                  <a:off x="2759"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2"/>
                <p:cNvSpPr>
                  <a:spLocks noChangeShapeType="1"/>
                </p:cNvSpPr>
                <p:nvPr/>
              </p:nvSpPr>
              <p:spPr bwMode="auto">
                <a:xfrm>
                  <a:off x="2842"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3"/>
                <p:cNvSpPr>
                  <a:spLocks noChangeShapeType="1"/>
                </p:cNvSpPr>
                <p:nvPr/>
              </p:nvSpPr>
              <p:spPr bwMode="auto">
                <a:xfrm>
                  <a:off x="292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4"/>
                <p:cNvSpPr>
                  <a:spLocks noChangeShapeType="1"/>
                </p:cNvSpPr>
                <p:nvPr/>
              </p:nvSpPr>
              <p:spPr bwMode="auto">
                <a:xfrm>
                  <a:off x="3037" y="1857"/>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5"/>
                <p:cNvSpPr>
                  <a:spLocks noChangeShapeType="1"/>
                </p:cNvSpPr>
                <p:nvPr/>
              </p:nvSpPr>
              <p:spPr bwMode="auto">
                <a:xfrm>
                  <a:off x="3064" y="1830"/>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26"/>
                <p:cNvSpPr>
                  <a:spLocks noChangeShapeType="1"/>
                </p:cNvSpPr>
                <p:nvPr/>
              </p:nvSpPr>
              <p:spPr bwMode="auto">
                <a:xfrm>
                  <a:off x="3092" y="1803"/>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7"/>
                <p:cNvSpPr>
                  <a:spLocks noChangeShapeType="1"/>
                </p:cNvSpPr>
                <p:nvPr/>
              </p:nvSpPr>
              <p:spPr bwMode="auto">
                <a:xfrm flipH="1">
                  <a:off x="2592" y="1965"/>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28"/>
                <p:cNvSpPr>
                  <a:spLocks noChangeShapeType="1"/>
                </p:cNvSpPr>
                <p:nvPr/>
              </p:nvSpPr>
              <p:spPr bwMode="auto">
                <a:xfrm flipH="1">
                  <a:off x="2592" y="2046"/>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29"/>
                <p:cNvSpPr>
                  <a:spLocks noChangeShapeType="1"/>
                </p:cNvSpPr>
                <p:nvPr/>
              </p:nvSpPr>
              <p:spPr bwMode="auto">
                <a:xfrm flipH="1">
                  <a:off x="2592" y="2127"/>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0"/>
                <p:cNvSpPr>
                  <a:spLocks noChangeShapeType="1"/>
                </p:cNvSpPr>
                <p:nvPr/>
              </p:nvSpPr>
              <p:spPr bwMode="auto">
                <a:xfrm flipH="1">
                  <a:off x="2619" y="1857"/>
                  <a:ext cx="418"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1"/>
                <p:cNvSpPr>
                  <a:spLocks noChangeShapeType="1"/>
                </p:cNvSpPr>
                <p:nvPr/>
              </p:nvSpPr>
              <p:spPr bwMode="auto">
                <a:xfrm flipH="1">
                  <a:off x="2648" y="1830"/>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32"/>
                <p:cNvSpPr>
                  <a:spLocks noChangeShapeType="1"/>
                </p:cNvSpPr>
                <p:nvPr/>
              </p:nvSpPr>
              <p:spPr bwMode="auto">
                <a:xfrm flipH="1">
                  <a:off x="2675" y="1803"/>
                  <a:ext cx="417"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 name="Group 33"/>
              <p:cNvGrpSpPr>
                <a:grpSpLocks/>
              </p:cNvGrpSpPr>
              <p:nvPr/>
            </p:nvGrpSpPr>
            <p:grpSpPr bwMode="auto">
              <a:xfrm>
                <a:off x="3029" y="2394"/>
                <a:ext cx="171" cy="197"/>
                <a:chOff x="2842" y="1830"/>
                <a:chExt cx="222" cy="216"/>
              </a:xfrm>
            </p:grpSpPr>
            <p:sp>
              <p:nvSpPr>
                <p:cNvPr id="12" name="Line 34"/>
                <p:cNvSpPr>
                  <a:spLocks noChangeShapeType="1"/>
                </p:cNvSpPr>
                <p:nvPr/>
              </p:nvSpPr>
              <p:spPr bwMode="auto">
                <a:xfrm>
                  <a:off x="2842" y="1884"/>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35"/>
                <p:cNvSpPr>
                  <a:spLocks noChangeShapeType="1"/>
                </p:cNvSpPr>
                <p:nvPr/>
              </p:nvSpPr>
              <p:spPr bwMode="auto">
                <a:xfrm>
                  <a:off x="2842" y="2046"/>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36"/>
                <p:cNvSpPr>
                  <a:spLocks noChangeShapeType="1"/>
                </p:cNvSpPr>
                <p:nvPr/>
              </p:nvSpPr>
              <p:spPr bwMode="auto">
                <a:xfrm flipH="1">
                  <a:off x="3008" y="1992"/>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37"/>
                <p:cNvSpPr>
                  <a:spLocks noChangeShapeType="1"/>
                </p:cNvSpPr>
                <p:nvPr/>
              </p:nvSpPr>
              <p:spPr bwMode="auto">
                <a:xfrm>
                  <a:off x="3064" y="1830"/>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38"/>
                <p:cNvSpPr>
                  <a:spLocks noChangeShapeType="1"/>
                </p:cNvSpPr>
                <p:nvPr/>
              </p:nvSpPr>
              <p:spPr bwMode="auto">
                <a:xfrm>
                  <a:off x="2898" y="1830"/>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39"/>
                <p:cNvSpPr>
                  <a:spLocks noChangeShapeType="1"/>
                </p:cNvSpPr>
                <p:nvPr/>
              </p:nvSpPr>
              <p:spPr bwMode="auto">
                <a:xfrm flipH="1">
                  <a:off x="2842" y="1830"/>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9" name="Oval 42"/>
            <p:cNvSpPr>
              <a:spLocks noChangeArrowheads="1"/>
            </p:cNvSpPr>
            <p:nvPr/>
          </p:nvSpPr>
          <p:spPr bwMode="auto">
            <a:xfrm>
              <a:off x="871" y="2200"/>
              <a:ext cx="779" cy="143"/>
            </a:xfrm>
            <a:prstGeom prst="ellipse">
              <a:avLst/>
            </a:pr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 name="Group 43"/>
          <p:cNvGrpSpPr>
            <a:grpSpLocks/>
          </p:cNvGrpSpPr>
          <p:nvPr/>
        </p:nvGrpSpPr>
        <p:grpSpPr bwMode="auto">
          <a:xfrm>
            <a:off x="447674" y="1917700"/>
            <a:ext cx="1198563" cy="1150938"/>
            <a:chOff x="1294" y="1078"/>
            <a:chExt cx="755" cy="725"/>
          </a:xfrm>
        </p:grpSpPr>
        <p:graphicFrame>
          <p:nvGraphicFramePr>
            <p:cNvPr id="43" name="Object 44"/>
            <p:cNvGraphicFramePr>
              <a:graphicFrameLocks noChangeAspect="1"/>
            </p:cNvGraphicFramePr>
            <p:nvPr/>
          </p:nvGraphicFramePr>
          <p:xfrm>
            <a:off x="1294" y="1078"/>
            <a:ext cx="755" cy="725"/>
          </p:xfrm>
          <a:graphic>
            <a:graphicData uri="http://schemas.openxmlformats.org/presentationml/2006/ole">
              <mc:AlternateContent xmlns:mc="http://schemas.openxmlformats.org/markup-compatibility/2006">
                <mc:Choice xmlns:v="urn:schemas-microsoft-com:vml" Requires="v">
                  <p:oleObj spid="_x0000_s5340" name="Clip" r:id="rId3" imgW="2013509" imgH="1930298" progId="MS_ClipArt_Gallery.2">
                    <p:embed/>
                  </p:oleObj>
                </mc:Choice>
                <mc:Fallback>
                  <p:oleObj name="Clip" r:id="rId3" imgW="2013509" imgH="1930298"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 y="1078"/>
                          <a:ext cx="755"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 name="Group 45"/>
            <p:cNvGrpSpPr>
              <a:grpSpLocks/>
            </p:cNvGrpSpPr>
            <p:nvPr/>
          </p:nvGrpSpPr>
          <p:grpSpPr bwMode="auto">
            <a:xfrm>
              <a:off x="1631" y="1229"/>
              <a:ext cx="235" cy="215"/>
              <a:chOff x="2837" y="2344"/>
              <a:chExt cx="407" cy="395"/>
            </a:xfrm>
          </p:grpSpPr>
          <p:grpSp>
            <p:nvGrpSpPr>
              <p:cNvPr id="45" name="Group 46"/>
              <p:cNvGrpSpPr>
                <a:grpSpLocks/>
              </p:cNvGrpSpPr>
              <p:nvPr/>
            </p:nvGrpSpPr>
            <p:grpSpPr bwMode="auto">
              <a:xfrm>
                <a:off x="2837" y="2344"/>
                <a:ext cx="407" cy="395"/>
                <a:chOff x="2592" y="1776"/>
                <a:chExt cx="528" cy="432"/>
              </a:xfrm>
            </p:grpSpPr>
            <p:sp>
              <p:nvSpPr>
                <p:cNvPr id="53" name="AutoShape 47"/>
                <p:cNvSpPr>
                  <a:spLocks noChangeArrowheads="1"/>
                </p:cNvSpPr>
                <p:nvPr/>
              </p:nvSpPr>
              <p:spPr bwMode="auto">
                <a:xfrm>
                  <a:off x="2596" y="1780"/>
                  <a:ext cx="520" cy="424"/>
                </a:xfrm>
                <a:prstGeom prst="cube">
                  <a:avLst>
                    <a:gd name="adj" fmla="val 24995"/>
                  </a:avLst>
                </a:prstGeom>
                <a:solidFill>
                  <a:schemeClr val="accent2"/>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Line 48"/>
                <p:cNvSpPr>
                  <a:spLocks noChangeShapeType="1"/>
                </p:cNvSpPr>
                <p:nvPr/>
              </p:nvSpPr>
              <p:spPr bwMode="auto">
                <a:xfrm flipV="1">
                  <a:off x="267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49"/>
                <p:cNvSpPr>
                  <a:spLocks noChangeShapeType="1"/>
                </p:cNvSpPr>
                <p:nvPr/>
              </p:nvSpPr>
              <p:spPr bwMode="auto">
                <a:xfrm flipV="1">
                  <a:off x="2842"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Line 50"/>
                <p:cNvSpPr>
                  <a:spLocks noChangeShapeType="1"/>
                </p:cNvSpPr>
                <p:nvPr/>
              </p:nvSpPr>
              <p:spPr bwMode="auto">
                <a:xfrm flipV="1">
                  <a:off x="292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7" name="Group 51"/>
                <p:cNvGrpSpPr>
                  <a:grpSpLocks/>
                </p:cNvGrpSpPr>
                <p:nvPr/>
              </p:nvGrpSpPr>
              <p:grpSpPr bwMode="auto">
                <a:xfrm>
                  <a:off x="3008" y="1857"/>
                  <a:ext cx="112" cy="270"/>
                  <a:chOff x="3008" y="1857"/>
                  <a:chExt cx="112" cy="270"/>
                </a:xfrm>
              </p:grpSpPr>
              <p:sp>
                <p:nvSpPr>
                  <p:cNvPr id="72" name="Line 52"/>
                  <p:cNvSpPr>
                    <a:spLocks noChangeShapeType="1"/>
                  </p:cNvSpPr>
                  <p:nvPr/>
                </p:nvSpPr>
                <p:spPr bwMode="auto">
                  <a:xfrm flipV="1">
                    <a:off x="3008" y="2019"/>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Line 53"/>
                  <p:cNvSpPr>
                    <a:spLocks noChangeShapeType="1"/>
                  </p:cNvSpPr>
                  <p:nvPr/>
                </p:nvSpPr>
                <p:spPr bwMode="auto">
                  <a:xfrm flipV="1">
                    <a:off x="3008" y="1857"/>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Line 54"/>
                  <p:cNvSpPr>
                    <a:spLocks noChangeShapeType="1"/>
                  </p:cNvSpPr>
                  <p:nvPr/>
                </p:nvSpPr>
                <p:spPr bwMode="auto">
                  <a:xfrm flipV="1">
                    <a:off x="3008" y="1938"/>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8" name="Line 55"/>
                <p:cNvSpPr>
                  <a:spLocks noChangeShapeType="1"/>
                </p:cNvSpPr>
                <p:nvPr/>
              </p:nvSpPr>
              <p:spPr bwMode="auto">
                <a:xfrm flipV="1">
                  <a:off x="2759"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Line 56"/>
                <p:cNvSpPr>
                  <a:spLocks noChangeShapeType="1"/>
                </p:cNvSpPr>
                <p:nvPr/>
              </p:nvSpPr>
              <p:spPr bwMode="auto">
                <a:xfrm>
                  <a:off x="267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Line 57"/>
                <p:cNvSpPr>
                  <a:spLocks noChangeShapeType="1"/>
                </p:cNvSpPr>
                <p:nvPr/>
              </p:nvSpPr>
              <p:spPr bwMode="auto">
                <a:xfrm>
                  <a:off x="2759"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Line 58"/>
                <p:cNvSpPr>
                  <a:spLocks noChangeShapeType="1"/>
                </p:cNvSpPr>
                <p:nvPr/>
              </p:nvSpPr>
              <p:spPr bwMode="auto">
                <a:xfrm>
                  <a:off x="2842"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Line 59"/>
                <p:cNvSpPr>
                  <a:spLocks noChangeShapeType="1"/>
                </p:cNvSpPr>
                <p:nvPr/>
              </p:nvSpPr>
              <p:spPr bwMode="auto">
                <a:xfrm>
                  <a:off x="292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Line 60"/>
                <p:cNvSpPr>
                  <a:spLocks noChangeShapeType="1"/>
                </p:cNvSpPr>
                <p:nvPr/>
              </p:nvSpPr>
              <p:spPr bwMode="auto">
                <a:xfrm>
                  <a:off x="3037" y="1857"/>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Line 61"/>
                <p:cNvSpPr>
                  <a:spLocks noChangeShapeType="1"/>
                </p:cNvSpPr>
                <p:nvPr/>
              </p:nvSpPr>
              <p:spPr bwMode="auto">
                <a:xfrm>
                  <a:off x="3064" y="1830"/>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62"/>
                <p:cNvSpPr>
                  <a:spLocks noChangeShapeType="1"/>
                </p:cNvSpPr>
                <p:nvPr/>
              </p:nvSpPr>
              <p:spPr bwMode="auto">
                <a:xfrm>
                  <a:off x="3092" y="1803"/>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63"/>
                <p:cNvSpPr>
                  <a:spLocks noChangeShapeType="1"/>
                </p:cNvSpPr>
                <p:nvPr/>
              </p:nvSpPr>
              <p:spPr bwMode="auto">
                <a:xfrm flipH="1">
                  <a:off x="2592" y="1965"/>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64"/>
                <p:cNvSpPr>
                  <a:spLocks noChangeShapeType="1"/>
                </p:cNvSpPr>
                <p:nvPr/>
              </p:nvSpPr>
              <p:spPr bwMode="auto">
                <a:xfrm flipH="1">
                  <a:off x="2592" y="2046"/>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65"/>
                <p:cNvSpPr>
                  <a:spLocks noChangeShapeType="1"/>
                </p:cNvSpPr>
                <p:nvPr/>
              </p:nvSpPr>
              <p:spPr bwMode="auto">
                <a:xfrm flipH="1">
                  <a:off x="2592" y="2127"/>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66"/>
                <p:cNvSpPr>
                  <a:spLocks noChangeShapeType="1"/>
                </p:cNvSpPr>
                <p:nvPr/>
              </p:nvSpPr>
              <p:spPr bwMode="auto">
                <a:xfrm flipH="1">
                  <a:off x="2619" y="1857"/>
                  <a:ext cx="418"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67"/>
                <p:cNvSpPr>
                  <a:spLocks noChangeShapeType="1"/>
                </p:cNvSpPr>
                <p:nvPr/>
              </p:nvSpPr>
              <p:spPr bwMode="auto">
                <a:xfrm flipH="1">
                  <a:off x="2648" y="1830"/>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Line 68"/>
                <p:cNvSpPr>
                  <a:spLocks noChangeShapeType="1"/>
                </p:cNvSpPr>
                <p:nvPr/>
              </p:nvSpPr>
              <p:spPr bwMode="auto">
                <a:xfrm flipH="1">
                  <a:off x="2675" y="1803"/>
                  <a:ext cx="417"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6" name="Group 69"/>
              <p:cNvGrpSpPr>
                <a:grpSpLocks/>
              </p:cNvGrpSpPr>
              <p:nvPr/>
            </p:nvGrpSpPr>
            <p:grpSpPr bwMode="auto">
              <a:xfrm>
                <a:off x="3029" y="2394"/>
                <a:ext cx="171" cy="197"/>
                <a:chOff x="2842" y="1830"/>
                <a:chExt cx="222" cy="216"/>
              </a:xfrm>
            </p:grpSpPr>
            <p:sp>
              <p:nvSpPr>
                <p:cNvPr id="47" name="Line 70"/>
                <p:cNvSpPr>
                  <a:spLocks noChangeShapeType="1"/>
                </p:cNvSpPr>
                <p:nvPr/>
              </p:nvSpPr>
              <p:spPr bwMode="auto">
                <a:xfrm>
                  <a:off x="2842" y="1884"/>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71"/>
                <p:cNvSpPr>
                  <a:spLocks noChangeShapeType="1"/>
                </p:cNvSpPr>
                <p:nvPr/>
              </p:nvSpPr>
              <p:spPr bwMode="auto">
                <a:xfrm>
                  <a:off x="2842" y="2046"/>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Line 72"/>
                <p:cNvSpPr>
                  <a:spLocks noChangeShapeType="1"/>
                </p:cNvSpPr>
                <p:nvPr/>
              </p:nvSpPr>
              <p:spPr bwMode="auto">
                <a:xfrm flipH="1">
                  <a:off x="3008" y="1992"/>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Line 73"/>
                <p:cNvSpPr>
                  <a:spLocks noChangeShapeType="1"/>
                </p:cNvSpPr>
                <p:nvPr/>
              </p:nvSpPr>
              <p:spPr bwMode="auto">
                <a:xfrm>
                  <a:off x="3064" y="1830"/>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74"/>
                <p:cNvSpPr>
                  <a:spLocks noChangeShapeType="1"/>
                </p:cNvSpPr>
                <p:nvPr/>
              </p:nvSpPr>
              <p:spPr bwMode="auto">
                <a:xfrm>
                  <a:off x="2898" y="1830"/>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Line 75"/>
                <p:cNvSpPr>
                  <a:spLocks noChangeShapeType="1"/>
                </p:cNvSpPr>
                <p:nvPr/>
              </p:nvSpPr>
              <p:spPr bwMode="auto">
                <a:xfrm flipH="1">
                  <a:off x="2842" y="1830"/>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sp>
        <p:nvSpPr>
          <p:cNvPr id="75" name="Rectangle 78"/>
          <p:cNvSpPr>
            <a:spLocks noChangeArrowheads="1"/>
          </p:cNvSpPr>
          <p:nvPr/>
        </p:nvSpPr>
        <p:spPr bwMode="auto">
          <a:xfrm>
            <a:off x="152400" y="1209675"/>
            <a:ext cx="1808163"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de-DE" sz="2000" b="1" dirty="0" smtClean="0"/>
              <a:t>Front-end </a:t>
            </a:r>
            <a:endParaRPr lang="de-DE" sz="2000" b="1" dirty="0"/>
          </a:p>
          <a:p>
            <a:pPr algn="ctr"/>
            <a:r>
              <a:rPr lang="de-DE" sz="2000" b="1" dirty="0"/>
              <a:t>Tool</a:t>
            </a:r>
          </a:p>
        </p:txBody>
      </p:sp>
    </p:spTree>
    <p:extLst>
      <p:ext uri="{BB962C8B-B14F-4D97-AF65-F5344CB8AC3E}">
        <p14:creationId xmlns:p14="http://schemas.microsoft.com/office/powerpoint/2010/main" val="1468562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GB" b="1" dirty="0">
                <a:solidFill>
                  <a:schemeClr val="accent6">
                    <a:lumMod val="50000"/>
                  </a:schemeClr>
                </a:solidFill>
              </a:rPr>
              <a:t>Typical Architecture for MOLAP Tools</a:t>
            </a:r>
            <a:endParaRPr lang="en-US" dirty="0">
              <a:solidFill>
                <a:schemeClr val="accent6">
                  <a:lumMod val="50000"/>
                </a:schemeClr>
              </a:solidFill>
            </a:endParaRPr>
          </a:p>
        </p:txBody>
      </p:sp>
      <p:pic>
        <p:nvPicPr>
          <p:cNvPr id="6" name="Picture 7" descr="DS3-Figure 32-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676400"/>
            <a:ext cx="8762999"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354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6248400"/>
          </a:xfrm>
        </p:spPr>
        <p:txBody>
          <a:bodyPr>
            <a:noAutofit/>
          </a:bodyPr>
          <a:lstStyle/>
          <a:p>
            <a:pPr algn="just"/>
            <a:r>
              <a:rPr lang="en-GB" sz="3000" dirty="0"/>
              <a:t>Traditionally, require a tight coupling with the application layer and presentation layer. </a:t>
            </a:r>
          </a:p>
          <a:p>
            <a:pPr algn="just"/>
            <a:r>
              <a:rPr lang="en-GB" sz="3000" dirty="0" smtClean="0"/>
              <a:t>Recent </a:t>
            </a:r>
            <a:r>
              <a:rPr lang="en-GB" sz="3000" dirty="0"/>
              <a:t>trends segregate the OLAP from the data structures through the use of published application programming interfaces (APIs</a:t>
            </a:r>
            <a:r>
              <a:rPr lang="en-GB" sz="3000" dirty="0" smtClean="0"/>
              <a:t>).</a:t>
            </a:r>
          </a:p>
          <a:p>
            <a:pPr algn="just"/>
            <a:r>
              <a:rPr lang="en-US" altLang="en-GB" sz="3000" dirty="0" smtClean="0"/>
              <a:t>MOLAP Products</a:t>
            </a:r>
            <a:endParaRPr lang="en-US" altLang="en-GB" sz="3000" dirty="0"/>
          </a:p>
          <a:p>
            <a:pPr lvl="1" algn="just"/>
            <a:r>
              <a:rPr lang="en-US" altLang="en-GB" sz="2400" dirty="0"/>
              <a:t>Pilot, Arbor </a:t>
            </a:r>
            <a:r>
              <a:rPr lang="en-US" altLang="en-GB" sz="2400" dirty="0" err="1"/>
              <a:t>Essbase</a:t>
            </a:r>
            <a:r>
              <a:rPr lang="en-US" altLang="en-GB" sz="2400" dirty="0"/>
              <a:t>, </a:t>
            </a:r>
            <a:r>
              <a:rPr lang="en-US" altLang="en-GB" sz="2400" dirty="0" err="1"/>
              <a:t>Gentia</a:t>
            </a:r>
            <a:endParaRPr lang="en-US" altLang="en-GB" sz="2400" dirty="0"/>
          </a:p>
          <a:p>
            <a:pPr algn="just"/>
            <a:r>
              <a:rPr lang="en-US" sz="3000" dirty="0" smtClean="0"/>
              <a:t>MOLAP Tools</a:t>
            </a:r>
          </a:p>
          <a:p>
            <a:pPr lvl="1" algn="just">
              <a:lnSpc>
                <a:spcPct val="80000"/>
              </a:lnSpc>
            </a:pPr>
            <a:r>
              <a:rPr lang="en-US" sz="2400" dirty="0"/>
              <a:t>ORACLE Express Server</a:t>
            </a:r>
          </a:p>
          <a:p>
            <a:pPr lvl="1" algn="just">
              <a:lnSpc>
                <a:spcPct val="80000"/>
              </a:lnSpc>
            </a:pPr>
            <a:r>
              <a:rPr lang="en-US" sz="2400" dirty="0"/>
              <a:t>ORACLE Express Clients (C/S and Web)</a:t>
            </a:r>
          </a:p>
          <a:p>
            <a:pPr lvl="1" algn="just">
              <a:lnSpc>
                <a:spcPct val="80000"/>
              </a:lnSpc>
            </a:pPr>
            <a:r>
              <a:rPr lang="en-US" sz="2400" dirty="0" err="1"/>
              <a:t>MicroStrategy’s</a:t>
            </a:r>
            <a:r>
              <a:rPr lang="en-US" sz="2400" dirty="0"/>
              <a:t> DSS server</a:t>
            </a:r>
          </a:p>
          <a:p>
            <a:pPr lvl="1" algn="just">
              <a:lnSpc>
                <a:spcPct val="80000"/>
              </a:lnSpc>
            </a:pPr>
            <a:r>
              <a:rPr lang="en-US" sz="2400" dirty="0"/>
              <a:t>Platinum Technologies’ </a:t>
            </a:r>
            <a:r>
              <a:rPr lang="en-US" sz="2400" dirty="0" err="1"/>
              <a:t>Plantinum</a:t>
            </a:r>
            <a:r>
              <a:rPr lang="en-US" sz="2400" dirty="0"/>
              <a:t> </a:t>
            </a:r>
            <a:r>
              <a:rPr lang="en-US" sz="2400" dirty="0" err="1" smtClean="0"/>
              <a:t>InfoBeacon</a:t>
            </a:r>
            <a:endParaRPr lang="en-US" sz="3000" dirty="0"/>
          </a:p>
        </p:txBody>
      </p:sp>
    </p:spTree>
    <p:extLst>
      <p:ext uri="{BB962C8B-B14F-4D97-AF65-F5344CB8AC3E}">
        <p14:creationId xmlns:p14="http://schemas.microsoft.com/office/powerpoint/2010/main" val="815599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382000" cy="6019800"/>
          </a:xfrm>
        </p:spPr>
        <p:txBody>
          <a:bodyPr>
            <a:noAutofit/>
          </a:bodyPr>
          <a:lstStyle/>
          <a:p>
            <a:pPr algn="just"/>
            <a:r>
              <a:rPr lang="en-GB" sz="2800" dirty="0"/>
              <a:t>Use array technology and efficient storage techniques that minimize the disk space requirements through sparse data management. </a:t>
            </a:r>
          </a:p>
          <a:p>
            <a:pPr algn="just"/>
            <a:r>
              <a:rPr lang="en-GB" sz="2800" dirty="0" smtClean="0"/>
              <a:t>Provides </a:t>
            </a:r>
            <a:r>
              <a:rPr lang="en-GB" sz="2800" dirty="0"/>
              <a:t>excellent performance when data is used as designed, and the focus is on data for a specific decision-support application. </a:t>
            </a:r>
            <a:endParaRPr lang="en-GB" sz="2800" dirty="0" smtClean="0"/>
          </a:p>
          <a:p>
            <a:pPr algn="just"/>
            <a:r>
              <a:rPr lang="en-US" sz="2800" dirty="0"/>
              <a:t>Features:</a:t>
            </a:r>
          </a:p>
          <a:p>
            <a:pPr marL="400050" lvl="1" indent="0" algn="just">
              <a:buNone/>
            </a:pPr>
            <a:r>
              <a:rPr lang="en-US" sz="2000" dirty="0"/>
              <a:t>Very fast response</a:t>
            </a:r>
          </a:p>
          <a:p>
            <a:pPr marL="400050" lvl="1" indent="0" algn="just">
              <a:buNone/>
            </a:pPr>
            <a:r>
              <a:rPr lang="en-US" sz="2000" dirty="0"/>
              <a:t>Ability to quickly write data into the cube</a:t>
            </a:r>
          </a:p>
          <a:p>
            <a:pPr algn="just"/>
            <a:r>
              <a:rPr lang="en-US" sz="2800" dirty="0" smtClean="0"/>
              <a:t>Downsides</a:t>
            </a:r>
            <a:r>
              <a:rPr lang="en-US" sz="2800" dirty="0"/>
              <a:t>:</a:t>
            </a:r>
          </a:p>
          <a:p>
            <a:pPr marL="400050" lvl="1" indent="0" algn="just">
              <a:buNone/>
            </a:pPr>
            <a:r>
              <a:rPr lang="en-US" sz="2000" dirty="0"/>
              <a:t>Limited Scalability</a:t>
            </a:r>
          </a:p>
          <a:p>
            <a:pPr marL="400050" lvl="1" indent="0" algn="just">
              <a:buNone/>
            </a:pPr>
            <a:r>
              <a:rPr lang="en-US" sz="2000" dirty="0"/>
              <a:t>Inability to contain detailed data</a:t>
            </a:r>
          </a:p>
          <a:p>
            <a:pPr marL="400050" lvl="1" indent="0" algn="just">
              <a:buNone/>
            </a:pPr>
            <a:r>
              <a:rPr lang="en-US" sz="2000" dirty="0"/>
              <a:t>Load time</a:t>
            </a:r>
            <a:endParaRPr lang="en-GB" sz="2000" dirty="0"/>
          </a:p>
          <a:p>
            <a:pPr algn="just"/>
            <a:endParaRPr lang="en-US" sz="2000" dirty="0"/>
          </a:p>
        </p:txBody>
      </p:sp>
    </p:spTree>
    <p:extLst>
      <p:ext uri="{BB962C8B-B14F-4D97-AF65-F5344CB8AC3E}">
        <p14:creationId xmlns:p14="http://schemas.microsoft.com/office/powerpoint/2010/main" val="173120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84238"/>
          </a:xfrm>
        </p:spPr>
        <p:txBody>
          <a:bodyPr/>
          <a:lstStyle/>
          <a:p>
            <a:r>
              <a:rPr lang="en-US" b="1" dirty="0">
                <a:solidFill>
                  <a:schemeClr val="accent6">
                    <a:lumMod val="50000"/>
                  </a:schemeClr>
                </a:solidFill>
              </a:rPr>
              <a:t>Desktop OLAP </a:t>
            </a:r>
            <a:r>
              <a:rPr lang="en-US" b="1" dirty="0" smtClean="0">
                <a:solidFill>
                  <a:schemeClr val="accent6">
                    <a:lumMod val="50000"/>
                  </a:schemeClr>
                </a:solidFill>
              </a:rPr>
              <a:t>(or Client OLAP) </a:t>
            </a:r>
            <a:endParaRPr lang="en-US" b="1" dirty="0">
              <a:solidFill>
                <a:schemeClr val="accent6">
                  <a:lumMod val="50000"/>
                </a:schemeClr>
              </a:solidFill>
            </a:endParaRPr>
          </a:p>
        </p:txBody>
      </p:sp>
      <p:sp>
        <p:nvSpPr>
          <p:cNvPr id="3" name="Content Placeholder 2"/>
          <p:cNvSpPr>
            <a:spLocks noGrp="1"/>
          </p:cNvSpPr>
          <p:nvPr>
            <p:ph idx="1"/>
          </p:nvPr>
        </p:nvSpPr>
        <p:spPr>
          <a:xfrm>
            <a:off x="228600" y="1066800"/>
            <a:ext cx="8610600" cy="5562600"/>
          </a:xfrm>
        </p:spPr>
        <p:txBody>
          <a:bodyPr>
            <a:normAutofit fontScale="92500" lnSpcReduction="20000"/>
          </a:bodyPr>
          <a:lstStyle/>
          <a:p>
            <a:pPr marL="0" indent="0" algn="just">
              <a:buNone/>
            </a:pPr>
            <a:r>
              <a:rPr lang="en-US" dirty="0"/>
              <a:t>The desktop OLAP market resulted from the need for users to run business queries using relatively small data sets extracted from production systems. Most desktop OLAP systems were developed as extensions of production system report writers, while others were developed in the early days of client/server computing to take advantage of the power of the emerging (at that time) PC desktop. Desktop OLAP systems are popular and typically require relatively little IT investment to implement. They also provide highly mobile OLAP operations for users who may work remotely or travel extensively. However, most are limited to a single user and lack the ability to manage large data sets.</a:t>
            </a:r>
          </a:p>
          <a:p>
            <a:pPr marL="0" indent="0" algn="just">
              <a:buNone/>
            </a:pPr>
            <a:endParaRPr lang="en-US" dirty="0"/>
          </a:p>
        </p:txBody>
      </p:sp>
    </p:spTree>
    <p:extLst>
      <p:ext uri="{BB962C8B-B14F-4D97-AF65-F5344CB8AC3E}">
        <p14:creationId xmlns:p14="http://schemas.microsoft.com/office/powerpoint/2010/main" val="2276465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400800"/>
          </a:xfrm>
        </p:spPr>
        <p:txBody>
          <a:bodyPr>
            <a:normAutofit/>
          </a:bodyPr>
          <a:lstStyle/>
          <a:p>
            <a:pPr algn="just"/>
            <a:r>
              <a:rPr lang="en-US" sz="3600" b="1" dirty="0" smtClean="0"/>
              <a:t>OLAP</a:t>
            </a:r>
            <a:r>
              <a:rPr lang="en-US" sz="3600" dirty="0" smtClean="0"/>
              <a:t> provides </a:t>
            </a:r>
            <a:r>
              <a:rPr lang="en-US" sz="3600" dirty="0"/>
              <a:t>you with a very good view of </a:t>
            </a:r>
            <a:r>
              <a:rPr lang="en-US" sz="3600" i="1" dirty="0"/>
              <a:t>what is happening</a:t>
            </a:r>
            <a:r>
              <a:rPr lang="en-US" sz="3600" dirty="0"/>
              <a:t>, but can not predict </a:t>
            </a:r>
            <a:r>
              <a:rPr lang="en-US" sz="3600" i="1" dirty="0"/>
              <a:t>what will happen</a:t>
            </a:r>
            <a:r>
              <a:rPr lang="en-US" sz="3600" dirty="0"/>
              <a:t> </a:t>
            </a:r>
            <a:r>
              <a:rPr lang="en-US" sz="3600" i="1" dirty="0"/>
              <a:t>in the future </a:t>
            </a:r>
            <a:r>
              <a:rPr lang="en-US" sz="3600" dirty="0"/>
              <a:t>or </a:t>
            </a:r>
            <a:r>
              <a:rPr lang="en-US" sz="3600" i="1" dirty="0"/>
              <a:t>why it is </a:t>
            </a:r>
            <a:r>
              <a:rPr lang="en-US" sz="3600" i="1" dirty="0" smtClean="0"/>
              <a:t>happening</a:t>
            </a:r>
            <a:r>
              <a:rPr lang="en-US" sz="3600" dirty="0" smtClean="0"/>
              <a:t>.</a:t>
            </a:r>
          </a:p>
          <a:p>
            <a:pPr algn="just"/>
            <a:r>
              <a:rPr lang="en-US" sz="3600" b="1" dirty="0"/>
              <a:t>OLAP</a:t>
            </a:r>
            <a:r>
              <a:rPr lang="en-US" sz="3600" dirty="0"/>
              <a:t> </a:t>
            </a:r>
            <a:r>
              <a:rPr lang="en-US" sz="3600" dirty="0" smtClean="0"/>
              <a:t>is </a:t>
            </a:r>
            <a:r>
              <a:rPr lang="en-US" sz="3600" dirty="0"/>
              <a:t>a term used to describe the analysis of complex data from the data </a:t>
            </a:r>
            <a:r>
              <a:rPr lang="en-US" sz="3600" dirty="0" smtClean="0"/>
              <a:t>warehouse.</a:t>
            </a:r>
          </a:p>
          <a:p>
            <a:pPr algn="just"/>
            <a:r>
              <a:rPr lang="en-US" sz="3600" b="1" dirty="0" smtClean="0"/>
              <a:t>OLAP</a:t>
            </a:r>
            <a:r>
              <a:rPr lang="en-US" sz="3600" dirty="0" smtClean="0"/>
              <a:t> </a:t>
            </a:r>
            <a:r>
              <a:rPr lang="en-US" sz="3600" dirty="0"/>
              <a:t>is an advanced data analysis environment that supports decision making, business modeling, and operations research activities</a:t>
            </a:r>
            <a:r>
              <a:rPr lang="en-US" sz="3600" dirty="0" smtClean="0"/>
              <a:t>.</a:t>
            </a:r>
            <a:endParaRPr lang="en-US" sz="3600" dirty="0"/>
          </a:p>
          <a:p>
            <a:pPr algn="just"/>
            <a:endParaRPr lang="en-US" sz="3600" dirty="0"/>
          </a:p>
          <a:p>
            <a:pPr algn="just"/>
            <a:endParaRPr lang="en-US" sz="3600" dirty="0"/>
          </a:p>
        </p:txBody>
      </p:sp>
    </p:spTree>
    <p:extLst>
      <p:ext uri="{BB962C8B-B14F-4D97-AF65-F5344CB8AC3E}">
        <p14:creationId xmlns:p14="http://schemas.microsoft.com/office/powerpoint/2010/main" val="1962494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355600" y="1168400"/>
            <a:ext cx="1198563" cy="1150937"/>
            <a:chOff x="4026" y="1087"/>
            <a:chExt cx="755" cy="725"/>
          </a:xfrm>
        </p:grpSpPr>
        <p:graphicFrame>
          <p:nvGraphicFramePr>
            <p:cNvPr id="5" name="Object 4"/>
            <p:cNvGraphicFramePr>
              <a:graphicFrameLocks noChangeAspect="1"/>
            </p:cNvGraphicFramePr>
            <p:nvPr/>
          </p:nvGraphicFramePr>
          <p:xfrm>
            <a:off x="4026" y="1087"/>
            <a:ext cx="755" cy="725"/>
          </p:xfrm>
          <a:graphic>
            <a:graphicData uri="http://schemas.openxmlformats.org/presentationml/2006/ole">
              <mc:AlternateContent xmlns:mc="http://schemas.openxmlformats.org/markup-compatibility/2006">
                <mc:Choice xmlns:v="urn:schemas-microsoft-com:vml" Requires="v">
                  <p:oleObj spid="_x0000_s8408" name="Clip" r:id="rId3" imgW="2013509" imgH="1930298" progId="MS_ClipArt_Gallery.2">
                    <p:embed/>
                  </p:oleObj>
                </mc:Choice>
                <mc:Fallback>
                  <p:oleObj name="Clip" r:id="rId3" imgW="2013509" imgH="1930298"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 y="1087"/>
                          <a:ext cx="755"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5"/>
            <p:cNvGrpSpPr>
              <a:grpSpLocks/>
            </p:cNvGrpSpPr>
            <p:nvPr/>
          </p:nvGrpSpPr>
          <p:grpSpPr bwMode="auto">
            <a:xfrm>
              <a:off x="4363" y="1238"/>
              <a:ext cx="235" cy="215"/>
              <a:chOff x="2837" y="2344"/>
              <a:chExt cx="407" cy="395"/>
            </a:xfrm>
          </p:grpSpPr>
          <p:grpSp>
            <p:nvGrpSpPr>
              <p:cNvPr id="7" name="Group 6"/>
              <p:cNvGrpSpPr>
                <a:grpSpLocks/>
              </p:cNvGrpSpPr>
              <p:nvPr/>
            </p:nvGrpSpPr>
            <p:grpSpPr bwMode="auto">
              <a:xfrm>
                <a:off x="2837" y="2344"/>
                <a:ext cx="407" cy="395"/>
                <a:chOff x="2592" y="1776"/>
                <a:chExt cx="528" cy="432"/>
              </a:xfrm>
            </p:grpSpPr>
            <p:sp>
              <p:nvSpPr>
                <p:cNvPr id="15" name="AutoShape 7"/>
                <p:cNvSpPr>
                  <a:spLocks noChangeArrowheads="1"/>
                </p:cNvSpPr>
                <p:nvPr/>
              </p:nvSpPr>
              <p:spPr bwMode="auto">
                <a:xfrm>
                  <a:off x="2596" y="1780"/>
                  <a:ext cx="520" cy="424"/>
                </a:xfrm>
                <a:prstGeom prst="cube">
                  <a:avLst>
                    <a:gd name="adj" fmla="val 24995"/>
                  </a:avLst>
                </a:prstGeom>
                <a:solidFill>
                  <a:srgbClr val="339966"/>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8"/>
                <p:cNvSpPr>
                  <a:spLocks noChangeShapeType="1"/>
                </p:cNvSpPr>
                <p:nvPr/>
              </p:nvSpPr>
              <p:spPr bwMode="auto">
                <a:xfrm flipV="1">
                  <a:off x="267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9"/>
                <p:cNvSpPr>
                  <a:spLocks noChangeShapeType="1"/>
                </p:cNvSpPr>
                <p:nvPr/>
              </p:nvSpPr>
              <p:spPr bwMode="auto">
                <a:xfrm flipV="1">
                  <a:off x="2842"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0"/>
                <p:cNvSpPr>
                  <a:spLocks noChangeShapeType="1"/>
                </p:cNvSpPr>
                <p:nvPr/>
              </p:nvSpPr>
              <p:spPr bwMode="auto">
                <a:xfrm flipV="1">
                  <a:off x="292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9" name="Group 11"/>
                <p:cNvGrpSpPr>
                  <a:grpSpLocks/>
                </p:cNvGrpSpPr>
                <p:nvPr/>
              </p:nvGrpSpPr>
              <p:grpSpPr bwMode="auto">
                <a:xfrm>
                  <a:off x="3008" y="1857"/>
                  <a:ext cx="112" cy="270"/>
                  <a:chOff x="3008" y="1857"/>
                  <a:chExt cx="112" cy="270"/>
                </a:xfrm>
              </p:grpSpPr>
              <p:sp>
                <p:nvSpPr>
                  <p:cNvPr id="34" name="Line 12"/>
                  <p:cNvSpPr>
                    <a:spLocks noChangeShapeType="1"/>
                  </p:cNvSpPr>
                  <p:nvPr/>
                </p:nvSpPr>
                <p:spPr bwMode="auto">
                  <a:xfrm flipV="1">
                    <a:off x="3008" y="2019"/>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13"/>
                  <p:cNvSpPr>
                    <a:spLocks noChangeShapeType="1"/>
                  </p:cNvSpPr>
                  <p:nvPr/>
                </p:nvSpPr>
                <p:spPr bwMode="auto">
                  <a:xfrm flipV="1">
                    <a:off x="3008" y="1857"/>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14"/>
                  <p:cNvSpPr>
                    <a:spLocks noChangeShapeType="1"/>
                  </p:cNvSpPr>
                  <p:nvPr/>
                </p:nvSpPr>
                <p:spPr bwMode="auto">
                  <a:xfrm flipV="1">
                    <a:off x="3008" y="1938"/>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 name="Line 15"/>
                <p:cNvSpPr>
                  <a:spLocks noChangeShapeType="1"/>
                </p:cNvSpPr>
                <p:nvPr/>
              </p:nvSpPr>
              <p:spPr bwMode="auto">
                <a:xfrm flipV="1">
                  <a:off x="2759"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6"/>
                <p:cNvSpPr>
                  <a:spLocks noChangeShapeType="1"/>
                </p:cNvSpPr>
                <p:nvPr/>
              </p:nvSpPr>
              <p:spPr bwMode="auto">
                <a:xfrm>
                  <a:off x="267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7"/>
                <p:cNvSpPr>
                  <a:spLocks noChangeShapeType="1"/>
                </p:cNvSpPr>
                <p:nvPr/>
              </p:nvSpPr>
              <p:spPr bwMode="auto">
                <a:xfrm>
                  <a:off x="2759"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8"/>
                <p:cNvSpPr>
                  <a:spLocks noChangeShapeType="1"/>
                </p:cNvSpPr>
                <p:nvPr/>
              </p:nvSpPr>
              <p:spPr bwMode="auto">
                <a:xfrm>
                  <a:off x="2842"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9"/>
                <p:cNvSpPr>
                  <a:spLocks noChangeShapeType="1"/>
                </p:cNvSpPr>
                <p:nvPr/>
              </p:nvSpPr>
              <p:spPr bwMode="auto">
                <a:xfrm>
                  <a:off x="292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20"/>
                <p:cNvSpPr>
                  <a:spLocks noChangeShapeType="1"/>
                </p:cNvSpPr>
                <p:nvPr/>
              </p:nvSpPr>
              <p:spPr bwMode="auto">
                <a:xfrm>
                  <a:off x="3037" y="1857"/>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1"/>
                <p:cNvSpPr>
                  <a:spLocks noChangeShapeType="1"/>
                </p:cNvSpPr>
                <p:nvPr/>
              </p:nvSpPr>
              <p:spPr bwMode="auto">
                <a:xfrm>
                  <a:off x="3064" y="1830"/>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2"/>
                <p:cNvSpPr>
                  <a:spLocks noChangeShapeType="1"/>
                </p:cNvSpPr>
                <p:nvPr/>
              </p:nvSpPr>
              <p:spPr bwMode="auto">
                <a:xfrm>
                  <a:off x="3092" y="1803"/>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3"/>
                <p:cNvSpPr>
                  <a:spLocks noChangeShapeType="1"/>
                </p:cNvSpPr>
                <p:nvPr/>
              </p:nvSpPr>
              <p:spPr bwMode="auto">
                <a:xfrm flipH="1">
                  <a:off x="2592" y="1965"/>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4"/>
                <p:cNvSpPr>
                  <a:spLocks noChangeShapeType="1"/>
                </p:cNvSpPr>
                <p:nvPr/>
              </p:nvSpPr>
              <p:spPr bwMode="auto">
                <a:xfrm flipH="1">
                  <a:off x="2592" y="2046"/>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25"/>
                <p:cNvSpPr>
                  <a:spLocks noChangeShapeType="1"/>
                </p:cNvSpPr>
                <p:nvPr/>
              </p:nvSpPr>
              <p:spPr bwMode="auto">
                <a:xfrm flipH="1">
                  <a:off x="2592" y="2127"/>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6"/>
                <p:cNvSpPr>
                  <a:spLocks noChangeShapeType="1"/>
                </p:cNvSpPr>
                <p:nvPr/>
              </p:nvSpPr>
              <p:spPr bwMode="auto">
                <a:xfrm flipH="1">
                  <a:off x="2619" y="1857"/>
                  <a:ext cx="418"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27"/>
                <p:cNvSpPr>
                  <a:spLocks noChangeShapeType="1"/>
                </p:cNvSpPr>
                <p:nvPr/>
              </p:nvSpPr>
              <p:spPr bwMode="auto">
                <a:xfrm flipH="1">
                  <a:off x="2648" y="1830"/>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28"/>
                <p:cNvSpPr>
                  <a:spLocks noChangeShapeType="1"/>
                </p:cNvSpPr>
                <p:nvPr/>
              </p:nvSpPr>
              <p:spPr bwMode="auto">
                <a:xfrm flipH="1">
                  <a:off x="2675" y="1803"/>
                  <a:ext cx="417"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 name="Group 29"/>
              <p:cNvGrpSpPr>
                <a:grpSpLocks/>
              </p:cNvGrpSpPr>
              <p:nvPr/>
            </p:nvGrpSpPr>
            <p:grpSpPr bwMode="auto">
              <a:xfrm>
                <a:off x="3029" y="2394"/>
                <a:ext cx="171" cy="197"/>
                <a:chOff x="2842" y="1830"/>
                <a:chExt cx="222" cy="216"/>
              </a:xfrm>
            </p:grpSpPr>
            <p:sp>
              <p:nvSpPr>
                <p:cNvPr id="9" name="Line 30"/>
                <p:cNvSpPr>
                  <a:spLocks noChangeShapeType="1"/>
                </p:cNvSpPr>
                <p:nvPr/>
              </p:nvSpPr>
              <p:spPr bwMode="auto">
                <a:xfrm>
                  <a:off x="2842" y="1884"/>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31"/>
                <p:cNvSpPr>
                  <a:spLocks noChangeShapeType="1"/>
                </p:cNvSpPr>
                <p:nvPr/>
              </p:nvSpPr>
              <p:spPr bwMode="auto">
                <a:xfrm>
                  <a:off x="2842" y="2046"/>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32"/>
                <p:cNvSpPr>
                  <a:spLocks noChangeShapeType="1"/>
                </p:cNvSpPr>
                <p:nvPr/>
              </p:nvSpPr>
              <p:spPr bwMode="auto">
                <a:xfrm flipH="1">
                  <a:off x="3008" y="1992"/>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33"/>
                <p:cNvSpPr>
                  <a:spLocks noChangeShapeType="1"/>
                </p:cNvSpPr>
                <p:nvPr/>
              </p:nvSpPr>
              <p:spPr bwMode="auto">
                <a:xfrm>
                  <a:off x="3064" y="1830"/>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34"/>
                <p:cNvSpPr>
                  <a:spLocks noChangeShapeType="1"/>
                </p:cNvSpPr>
                <p:nvPr/>
              </p:nvSpPr>
              <p:spPr bwMode="auto">
                <a:xfrm>
                  <a:off x="2898" y="1830"/>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35"/>
                <p:cNvSpPr>
                  <a:spLocks noChangeShapeType="1"/>
                </p:cNvSpPr>
                <p:nvPr/>
              </p:nvSpPr>
              <p:spPr bwMode="auto">
                <a:xfrm flipH="1">
                  <a:off x="2842" y="1830"/>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nvGrpSpPr>
          <p:cNvPr id="37" name="Group 36"/>
          <p:cNvGrpSpPr>
            <a:grpSpLocks/>
          </p:cNvGrpSpPr>
          <p:nvPr/>
        </p:nvGrpSpPr>
        <p:grpSpPr bwMode="auto">
          <a:xfrm>
            <a:off x="1809750" y="1347787"/>
            <a:ext cx="717550" cy="700088"/>
            <a:chOff x="2837" y="2344"/>
            <a:chExt cx="407" cy="395"/>
          </a:xfrm>
        </p:grpSpPr>
        <p:grpSp>
          <p:nvGrpSpPr>
            <p:cNvPr id="38" name="Group 37"/>
            <p:cNvGrpSpPr>
              <a:grpSpLocks/>
            </p:cNvGrpSpPr>
            <p:nvPr/>
          </p:nvGrpSpPr>
          <p:grpSpPr bwMode="auto">
            <a:xfrm>
              <a:off x="2837" y="2344"/>
              <a:ext cx="407" cy="395"/>
              <a:chOff x="2592" y="1776"/>
              <a:chExt cx="528" cy="432"/>
            </a:xfrm>
          </p:grpSpPr>
          <p:sp>
            <p:nvSpPr>
              <p:cNvPr id="46" name="AutoShape 38"/>
              <p:cNvSpPr>
                <a:spLocks noChangeArrowheads="1"/>
              </p:cNvSpPr>
              <p:nvPr/>
            </p:nvSpPr>
            <p:spPr bwMode="auto">
              <a:xfrm>
                <a:off x="2596" y="1780"/>
                <a:ext cx="520" cy="424"/>
              </a:xfrm>
              <a:prstGeom prst="cube">
                <a:avLst>
                  <a:gd name="adj" fmla="val 24995"/>
                </a:avLst>
              </a:prstGeom>
              <a:solidFill>
                <a:srgbClr val="808080"/>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39"/>
              <p:cNvSpPr>
                <a:spLocks noChangeShapeType="1"/>
              </p:cNvSpPr>
              <p:nvPr/>
            </p:nvSpPr>
            <p:spPr bwMode="auto">
              <a:xfrm flipV="1">
                <a:off x="267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40"/>
              <p:cNvSpPr>
                <a:spLocks noChangeShapeType="1"/>
              </p:cNvSpPr>
              <p:nvPr/>
            </p:nvSpPr>
            <p:spPr bwMode="auto">
              <a:xfrm flipV="1">
                <a:off x="2842"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Line 41"/>
              <p:cNvSpPr>
                <a:spLocks noChangeShapeType="1"/>
              </p:cNvSpPr>
              <p:nvPr/>
            </p:nvSpPr>
            <p:spPr bwMode="auto">
              <a:xfrm flipV="1">
                <a:off x="292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 name="Group 42"/>
              <p:cNvGrpSpPr>
                <a:grpSpLocks/>
              </p:cNvGrpSpPr>
              <p:nvPr/>
            </p:nvGrpSpPr>
            <p:grpSpPr bwMode="auto">
              <a:xfrm>
                <a:off x="3008" y="1857"/>
                <a:ext cx="112" cy="270"/>
                <a:chOff x="3008" y="1857"/>
                <a:chExt cx="112" cy="270"/>
              </a:xfrm>
            </p:grpSpPr>
            <p:sp>
              <p:nvSpPr>
                <p:cNvPr id="65" name="Line 43"/>
                <p:cNvSpPr>
                  <a:spLocks noChangeShapeType="1"/>
                </p:cNvSpPr>
                <p:nvPr/>
              </p:nvSpPr>
              <p:spPr bwMode="auto">
                <a:xfrm flipV="1">
                  <a:off x="3008" y="2019"/>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44"/>
                <p:cNvSpPr>
                  <a:spLocks noChangeShapeType="1"/>
                </p:cNvSpPr>
                <p:nvPr/>
              </p:nvSpPr>
              <p:spPr bwMode="auto">
                <a:xfrm flipV="1">
                  <a:off x="3008" y="1857"/>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45"/>
                <p:cNvSpPr>
                  <a:spLocks noChangeShapeType="1"/>
                </p:cNvSpPr>
                <p:nvPr/>
              </p:nvSpPr>
              <p:spPr bwMode="auto">
                <a:xfrm flipV="1">
                  <a:off x="3008" y="1938"/>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 name="Line 46"/>
              <p:cNvSpPr>
                <a:spLocks noChangeShapeType="1"/>
              </p:cNvSpPr>
              <p:nvPr/>
            </p:nvSpPr>
            <p:spPr bwMode="auto">
              <a:xfrm flipV="1">
                <a:off x="2759"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Line 47"/>
              <p:cNvSpPr>
                <a:spLocks noChangeShapeType="1"/>
              </p:cNvSpPr>
              <p:nvPr/>
            </p:nvSpPr>
            <p:spPr bwMode="auto">
              <a:xfrm>
                <a:off x="267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48"/>
              <p:cNvSpPr>
                <a:spLocks noChangeShapeType="1"/>
              </p:cNvSpPr>
              <p:nvPr/>
            </p:nvSpPr>
            <p:spPr bwMode="auto">
              <a:xfrm>
                <a:off x="2759"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Line 49"/>
              <p:cNvSpPr>
                <a:spLocks noChangeShapeType="1"/>
              </p:cNvSpPr>
              <p:nvPr/>
            </p:nvSpPr>
            <p:spPr bwMode="auto">
              <a:xfrm>
                <a:off x="2842"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50"/>
              <p:cNvSpPr>
                <a:spLocks noChangeShapeType="1"/>
              </p:cNvSpPr>
              <p:nvPr/>
            </p:nvSpPr>
            <p:spPr bwMode="auto">
              <a:xfrm>
                <a:off x="292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Line 51"/>
              <p:cNvSpPr>
                <a:spLocks noChangeShapeType="1"/>
              </p:cNvSpPr>
              <p:nvPr/>
            </p:nvSpPr>
            <p:spPr bwMode="auto">
              <a:xfrm>
                <a:off x="3037" y="1857"/>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Line 52"/>
              <p:cNvSpPr>
                <a:spLocks noChangeShapeType="1"/>
              </p:cNvSpPr>
              <p:nvPr/>
            </p:nvSpPr>
            <p:spPr bwMode="auto">
              <a:xfrm>
                <a:off x="3064" y="1830"/>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Line 53"/>
              <p:cNvSpPr>
                <a:spLocks noChangeShapeType="1"/>
              </p:cNvSpPr>
              <p:nvPr/>
            </p:nvSpPr>
            <p:spPr bwMode="auto">
              <a:xfrm>
                <a:off x="3092" y="1803"/>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Line 54"/>
              <p:cNvSpPr>
                <a:spLocks noChangeShapeType="1"/>
              </p:cNvSpPr>
              <p:nvPr/>
            </p:nvSpPr>
            <p:spPr bwMode="auto">
              <a:xfrm flipH="1">
                <a:off x="2592" y="1965"/>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Line 55"/>
              <p:cNvSpPr>
                <a:spLocks noChangeShapeType="1"/>
              </p:cNvSpPr>
              <p:nvPr/>
            </p:nvSpPr>
            <p:spPr bwMode="auto">
              <a:xfrm flipH="1">
                <a:off x="2592" y="2046"/>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Line 56"/>
              <p:cNvSpPr>
                <a:spLocks noChangeShapeType="1"/>
              </p:cNvSpPr>
              <p:nvPr/>
            </p:nvSpPr>
            <p:spPr bwMode="auto">
              <a:xfrm flipH="1">
                <a:off x="2592" y="2127"/>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Line 57"/>
              <p:cNvSpPr>
                <a:spLocks noChangeShapeType="1"/>
              </p:cNvSpPr>
              <p:nvPr/>
            </p:nvSpPr>
            <p:spPr bwMode="auto">
              <a:xfrm flipH="1">
                <a:off x="2619" y="1857"/>
                <a:ext cx="418"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Line 58"/>
              <p:cNvSpPr>
                <a:spLocks noChangeShapeType="1"/>
              </p:cNvSpPr>
              <p:nvPr/>
            </p:nvSpPr>
            <p:spPr bwMode="auto">
              <a:xfrm flipH="1">
                <a:off x="2648" y="1830"/>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Line 59"/>
              <p:cNvSpPr>
                <a:spLocks noChangeShapeType="1"/>
              </p:cNvSpPr>
              <p:nvPr/>
            </p:nvSpPr>
            <p:spPr bwMode="auto">
              <a:xfrm flipH="1">
                <a:off x="2675" y="1803"/>
                <a:ext cx="417"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9" name="Group 60"/>
            <p:cNvGrpSpPr>
              <a:grpSpLocks/>
            </p:cNvGrpSpPr>
            <p:nvPr/>
          </p:nvGrpSpPr>
          <p:grpSpPr bwMode="auto">
            <a:xfrm>
              <a:off x="3029" y="2394"/>
              <a:ext cx="171" cy="197"/>
              <a:chOff x="2842" y="1830"/>
              <a:chExt cx="222" cy="216"/>
            </a:xfrm>
          </p:grpSpPr>
          <p:sp>
            <p:nvSpPr>
              <p:cNvPr id="40" name="Line 61"/>
              <p:cNvSpPr>
                <a:spLocks noChangeShapeType="1"/>
              </p:cNvSpPr>
              <p:nvPr/>
            </p:nvSpPr>
            <p:spPr bwMode="auto">
              <a:xfrm>
                <a:off x="2842" y="1884"/>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62"/>
              <p:cNvSpPr>
                <a:spLocks noChangeShapeType="1"/>
              </p:cNvSpPr>
              <p:nvPr/>
            </p:nvSpPr>
            <p:spPr bwMode="auto">
              <a:xfrm>
                <a:off x="2842" y="2046"/>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Line 63"/>
              <p:cNvSpPr>
                <a:spLocks noChangeShapeType="1"/>
              </p:cNvSpPr>
              <p:nvPr/>
            </p:nvSpPr>
            <p:spPr bwMode="auto">
              <a:xfrm flipH="1">
                <a:off x="3008" y="1992"/>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64"/>
              <p:cNvSpPr>
                <a:spLocks noChangeShapeType="1"/>
              </p:cNvSpPr>
              <p:nvPr/>
            </p:nvSpPr>
            <p:spPr bwMode="auto">
              <a:xfrm>
                <a:off x="3064" y="1830"/>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65"/>
              <p:cNvSpPr>
                <a:spLocks noChangeShapeType="1"/>
              </p:cNvSpPr>
              <p:nvPr/>
            </p:nvSpPr>
            <p:spPr bwMode="auto">
              <a:xfrm>
                <a:off x="2898" y="1830"/>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Line 66"/>
              <p:cNvSpPr>
                <a:spLocks noChangeShapeType="1"/>
              </p:cNvSpPr>
              <p:nvPr/>
            </p:nvSpPr>
            <p:spPr bwMode="auto">
              <a:xfrm flipH="1">
                <a:off x="2842" y="1830"/>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68" name="Text Box 67"/>
          <p:cNvSpPr txBox="1">
            <a:spLocks noChangeArrowheads="1"/>
          </p:cNvSpPr>
          <p:nvPr/>
        </p:nvSpPr>
        <p:spPr bwMode="auto">
          <a:xfrm>
            <a:off x="298450" y="457200"/>
            <a:ext cx="113188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de-DE" b="1">
                <a:solidFill>
                  <a:srgbClr val="000066"/>
                </a:solidFill>
              </a:rPr>
              <a:t>Client-</a:t>
            </a:r>
          </a:p>
          <a:p>
            <a:pPr algn="ctr"/>
            <a:r>
              <a:rPr lang="de-DE" b="1">
                <a:solidFill>
                  <a:srgbClr val="000066"/>
                </a:solidFill>
              </a:rPr>
              <a:t>OLAP</a:t>
            </a:r>
          </a:p>
        </p:txBody>
      </p:sp>
      <p:sp>
        <p:nvSpPr>
          <p:cNvPr id="69" name="Rectangle 68"/>
          <p:cNvSpPr>
            <a:spLocks noChangeArrowheads="1"/>
          </p:cNvSpPr>
          <p:nvPr/>
        </p:nvSpPr>
        <p:spPr bwMode="auto">
          <a:xfrm>
            <a:off x="2743200" y="868362"/>
            <a:ext cx="6248400" cy="499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marL="285750" indent="-285750" eaLnBrk="1" hangingPunct="1">
              <a:lnSpc>
                <a:spcPct val="150000"/>
              </a:lnSpc>
              <a:buClr>
                <a:schemeClr val="accent1"/>
              </a:buClr>
              <a:buSzPct val="75000"/>
              <a:buFont typeface="ZapfDingbats" pitchFamily="82" charset="2"/>
              <a:buChar char="l"/>
            </a:pPr>
            <a:r>
              <a:rPr lang="en-US" sz="2800" dirty="0"/>
              <a:t>proprietary data structure on the client</a:t>
            </a:r>
          </a:p>
          <a:p>
            <a:pPr marL="285750" indent="-285750" eaLnBrk="1" hangingPunct="1">
              <a:lnSpc>
                <a:spcPct val="150000"/>
              </a:lnSpc>
              <a:buClr>
                <a:schemeClr val="accent1"/>
              </a:buClr>
              <a:buSzPct val="75000"/>
              <a:buFont typeface="ZapfDingbats" pitchFamily="82" charset="2"/>
              <a:buChar char="l"/>
            </a:pPr>
            <a:r>
              <a:rPr lang="en-US" sz="2800" dirty="0"/>
              <a:t>data stored as file</a:t>
            </a:r>
          </a:p>
          <a:p>
            <a:pPr marL="285750" indent="-285750" eaLnBrk="1" hangingPunct="1">
              <a:lnSpc>
                <a:spcPct val="150000"/>
              </a:lnSpc>
              <a:buClr>
                <a:schemeClr val="accent1"/>
              </a:buClr>
              <a:buSzPct val="75000"/>
              <a:buFont typeface="ZapfDingbats" pitchFamily="82" charset="2"/>
              <a:buChar char="l"/>
            </a:pPr>
            <a:r>
              <a:rPr lang="en-US" sz="2800" dirty="0"/>
              <a:t>mostly RAM based architectures</a:t>
            </a:r>
          </a:p>
          <a:p>
            <a:pPr marL="285750" indent="-285750" eaLnBrk="1" hangingPunct="1">
              <a:lnSpc>
                <a:spcPct val="150000"/>
              </a:lnSpc>
              <a:buClr>
                <a:schemeClr val="accent1"/>
              </a:buClr>
              <a:buSzPct val="75000"/>
              <a:buFont typeface="ZapfDingbats" pitchFamily="82" charset="2"/>
              <a:buChar char="l"/>
            </a:pPr>
            <a:r>
              <a:rPr lang="en-US" sz="2800" dirty="0" smtClean="0"/>
              <a:t>mobile </a:t>
            </a:r>
            <a:r>
              <a:rPr lang="en-US" sz="2800" dirty="0" smtClean="0"/>
              <a:t>user</a:t>
            </a:r>
          </a:p>
          <a:p>
            <a:pPr marL="285750" indent="-285750" eaLnBrk="1" hangingPunct="1">
              <a:lnSpc>
                <a:spcPct val="150000"/>
              </a:lnSpc>
              <a:buClr>
                <a:schemeClr val="accent1"/>
              </a:buClr>
              <a:buSzPct val="75000"/>
              <a:buFont typeface="ZapfDingbats" pitchFamily="82" charset="2"/>
              <a:buChar char="l"/>
            </a:pPr>
            <a:r>
              <a:rPr lang="en-US" sz="2800" dirty="0" smtClean="0"/>
              <a:t>ease </a:t>
            </a:r>
            <a:r>
              <a:rPr lang="en-US" sz="2800" dirty="0"/>
              <a:t>of installation and </a:t>
            </a:r>
            <a:r>
              <a:rPr lang="en-US" sz="2800" dirty="0" smtClean="0"/>
              <a:t>use</a:t>
            </a:r>
          </a:p>
          <a:p>
            <a:pPr marL="285750" indent="-285750" eaLnBrk="1" hangingPunct="1">
              <a:lnSpc>
                <a:spcPct val="150000"/>
              </a:lnSpc>
              <a:buClr>
                <a:schemeClr val="accent1"/>
              </a:buClr>
              <a:buSzPct val="75000"/>
              <a:buFont typeface="ZapfDingbats" pitchFamily="82" charset="2"/>
              <a:buChar char="l"/>
            </a:pPr>
            <a:r>
              <a:rPr lang="en-US" sz="2800" dirty="0" smtClean="0"/>
              <a:t>data volume</a:t>
            </a:r>
          </a:p>
          <a:p>
            <a:pPr marL="285750" indent="-285750" eaLnBrk="1" hangingPunct="1">
              <a:lnSpc>
                <a:spcPct val="150000"/>
              </a:lnSpc>
              <a:buClr>
                <a:schemeClr val="accent1"/>
              </a:buClr>
              <a:buSzPct val="75000"/>
              <a:buFont typeface="ZapfDingbats" pitchFamily="82" charset="2"/>
              <a:buChar char="l"/>
            </a:pPr>
            <a:r>
              <a:rPr lang="en-US" sz="2800" dirty="0" smtClean="0"/>
              <a:t>no </a:t>
            </a:r>
            <a:r>
              <a:rPr lang="en-US" sz="2800" dirty="0"/>
              <a:t>multiuser </a:t>
            </a:r>
            <a:r>
              <a:rPr lang="en-US" sz="2800" dirty="0" smtClean="0"/>
              <a:t>capabilities</a:t>
            </a:r>
            <a:endParaRPr lang="en-US" sz="2800" dirty="0"/>
          </a:p>
        </p:txBody>
      </p:sp>
      <p:sp>
        <p:nvSpPr>
          <p:cNvPr id="70" name="Rectangle 69"/>
          <p:cNvSpPr/>
          <p:nvPr/>
        </p:nvSpPr>
        <p:spPr>
          <a:xfrm>
            <a:off x="84350" y="2438400"/>
            <a:ext cx="2582650" cy="3711785"/>
          </a:xfrm>
          <a:prstGeom prst="rect">
            <a:avLst/>
          </a:prstGeom>
        </p:spPr>
        <p:txBody>
          <a:bodyPr wrap="square">
            <a:spAutoFit/>
          </a:bodyPr>
          <a:lstStyle/>
          <a:p>
            <a:r>
              <a:rPr lang="en-US" sz="2400" dirty="0"/>
              <a:t>Stores in the form of cubes/micro-cubes on the desktop/client </a:t>
            </a:r>
            <a:r>
              <a:rPr lang="en-US" sz="2400" dirty="0" smtClean="0"/>
              <a:t>machine</a:t>
            </a:r>
          </a:p>
          <a:p>
            <a:endParaRPr lang="en-US" sz="2400" dirty="0"/>
          </a:p>
          <a:p>
            <a:r>
              <a:rPr lang="en-US" sz="2400" b="1" dirty="0"/>
              <a:t>Products:</a:t>
            </a:r>
          </a:p>
          <a:p>
            <a:pPr marL="684213" lvl="1" indent="0">
              <a:lnSpc>
                <a:spcPct val="90000"/>
              </a:lnSpc>
            </a:pPr>
            <a:r>
              <a:rPr lang="en-US" sz="1600" dirty="0" err="1"/>
              <a:t>Brio.Enterprise</a:t>
            </a:r>
            <a:endParaRPr lang="en-US" sz="1600" dirty="0"/>
          </a:p>
          <a:p>
            <a:pPr marL="684213" lvl="1" indent="0">
              <a:lnSpc>
                <a:spcPct val="90000"/>
              </a:lnSpc>
            </a:pPr>
            <a:r>
              <a:rPr lang="en-US" sz="1600" dirty="0" err="1"/>
              <a:t>BusinessObjects</a:t>
            </a:r>
            <a:endParaRPr lang="en-US" sz="1600" dirty="0"/>
          </a:p>
          <a:p>
            <a:pPr marL="684213" lvl="1" indent="0">
              <a:lnSpc>
                <a:spcPct val="90000"/>
              </a:lnSpc>
            </a:pPr>
            <a:r>
              <a:rPr lang="en-US" sz="1600" dirty="0" err="1"/>
              <a:t>Cognos</a:t>
            </a:r>
            <a:r>
              <a:rPr lang="en-US" sz="1600" dirty="0"/>
              <a:t> </a:t>
            </a:r>
            <a:r>
              <a:rPr lang="en-US" sz="1600" dirty="0" err="1"/>
              <a:t>PowerPlay</a:t>
            </a:r>
            <a:endParaRPr lang="en-US" sz="1600" dirty="0"/>
          </a:p>
          <a:p>
            <a:endParaRPr lang="en-US" sz="2400" dirty="0"/>
          </a:p>
        </p:txBody>
      </p:sp>
    </p:spTree>
    <p:extLst>
      <p:ext uri="{BB962C8B-B14F-4D97-AF65-F5344CB8AC3E}">
        <p14:creationId xmlns:p14="http://schemas.microsoft.com/office/powerpoint/2010/main" val="2347829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534400" cy="5791200"/>
          </a:xfrm>
        </p:spPr>
        <p:txBody>
          <a:bodyPr>
            <a:normAutofit fontScale="85000" lnSpcReduction="20000"/>
          </a:bodyPr>
          <a:lstStyle/>
          <a:p>
            <a:pPr marL="0" indent="0" algn="just">
              <a:buFont typeface="Wingdings" pitchFamily="2" charset="2"/>
              <a:buNone/>
            </a:pPr>
            <a:r>
              <a:rPr lang="en-US" dirty="0">
                <a:cs typeface="Arial" pitchFamily="34" charset="0"/>
              </a:rPr>
              <a:t>Some vendors provide the ability to access relational databases directly from an MDDB, giving rise to the concept of hybrid OLAP environments. This implements the concept of "drill through," which automatically generates SQL to retrieve detail data records for further analysis. This gives end users the perception they are drilling past the multidimensional database into the source database</a:t>
            </a:r>
            <a:r>
              <a:rPr lang="en-US" dirty="0" smtClean="0">
                <a:cs typeface="Arial" pitchFamily="34" charset="0"/>
              </a:rPr>
              <a:t>.</a:t>
            </a:r>
          </a:p>
          <a:p>
            <a:pPr marL="0" indent="0" algn="just">
              <a:buFont typeface="Wingdings" pitchFamily="2" charset="2"/>
              <a:buNone/>
            </a:pPr>
            <a:endParaRPr lang="en-US" dirty="0" smtClean="0">
              <a:cs typeface="Arial" pitchFamily="34" charset="0"/>
            </a:endParaRPr>
          </a:p>
          <a:p>
            <a:pPr marL="0" indent="0" algn="just">
              <a:buFont typeface="Wingdings" pitchFamily="2" charset="2"/>
              <a:buNone/>
            </a:pPr>
            <a:r>
              <a:rPr lang="en-US" dirty="0" smtClean="0">
                <a:cs typeface="Arial" pitchFamily="34" charset="0"/>
              </a:rPr>
              <a:t>The </a:t>
            </a:r>
            <a:r>
              <a:rPr lang="en-US" dirty="0">
                <a:cs typeface="Arial" pitchFamily="34" charset="0"/>
              </a:rPr>
              <a:t>hybrid OLAP system combines the performance and functionality of the MDDB with the ability to access detail data, which provides greater value to some categories of users. However, these implementations are typically supported by a single vendor’s databases and are fairly complex to deploy and maintain. Additionally, they are typically somewhat restrictive in terms of their mobility. </a:t>
            </a:r>
          </a:p>
          <a:p>
            <a:pPr marL="0" indent="0" algn="just">
              <a:buNone/>
            </a:pPr>
            <a:endParaRPr lang="en-US" dirty="0"/>
          </a:p>
        </p:txBody>
      </p:sp>
      <p:sp>
        <p:nvSpPr>
          <p:cNvPr id="4" name="Title 1"/>
          <p:cNvSpPr>
            <a:spLocks noGrp="1"/>
          </p:cNvSpPr>
          <p:nvPr>
            <p:ph type="title"/>
          </p:nvPr>
        </p:nvSpPr>
        <p:spPr>
          <a:xfrm>
            <a:off x="457200" y="76200"/>
            <a:ext cx="8229600" cy="715962"/>
          </a:xfrm>
        </p:spPr>
        <p:txBody>
          <a:bodyPr>
            <a:normAutofit fontScale="90000"/>
          </a:bodyPr>
          <a:lstStyle/>
          <a:p>
            <a:r>
              <a:rPr lang="en-US" b="1" dirty="0">
                <a:solidFill>
                  <a:schemeClr val="accent6">
                    <a:lumMod val="50000"/>
                  </a:schemeClr>
                </a:solidFill>
              </a:rPr>
              <a:t>Hybrid OLAP (HOLAP)</a:t>
            </a:r>
            <a:endParaRPr lang="en-US" dirty="0">
              <a:solidFill>
                <a:schemeClr val="accent6">
                  <a:lumMod val="50000"/>
                </a:schemeClr>
              </a:solidFill>
            </a:endParaRPr>
          </a:p>
        </p:txBody>
      </p:sp>
    </p:spTree>
    <p:extLst>
      <p:ext uri="{BB962C8B-B14F-4D97-AF65-F5344CB8AC3E}">
        <p14:creationId xmlns:p14="http://schemas.microsoft.com/office/powerpoint/2010/main" val="3933757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1447800"/>
          </a:xfrm>
        </p:spPr>
        <p:txBody>
          <a:bodyPr>
            <a:noAutofit/>
          </a:bodyPr>
          <a:lstStyle/>
          <a:p>
            <a:pPr algn="just"/>
            <a:r>
              <a:rPr lang="en-US" sz="2200" dirty="0"/>
              <a:t>Can use data from either a RDBMS directly or a multi-dimension </a:t>
            </a:r>
            <a:r>
              <a:rPr lang="en-US" sz="2200" dirty="0" smtClean="0"/>
              <a:t>server.</a:t>
            </a:r>
          </a:p>
          <a:p>
            <a:pPr algn="just"/>
            <a:r>
              <a:rPr lang="en-US" sz="2200" dirty="0"/>
              <a:t>E</a:t>
            </a:r>
            <a:r>
              <a:rPr lang="en-US" sz="2200" dirty="0" smtClean="0"/>
              <a:t>qual </a:t>
            </a:r>
            <a:r>
              <a:rPr lang="en-US" sz="2200" dirty="0"/>
              <a:t>treatment of MD and </a:t>
            </a:r>
            <a:r>
              <a:rPr lang="en-US" sz="2200" dirty="0" smtClean="0"/>
              <a:t>Relational Data</a:t>
            </a:r>
          </a:p>
          <a:p>
            <a:pPr algn="just"/>
            <a:r>
              <a:rPr lang="en-US" sz="2200" dirty="0" smtClean="0"/>
              <a:t>Storage </a:t>
            </a:r>
            <a:r>
              <a:rPr lang="en-US" sz="2200" dirty="0"/>
              <a:t>type at the discretion </a:t>
            </a:r>
            <a:r>
              <a:rPr lang="en-US" sz="2200" dirty="0" smtClean="0"/>
              <a:t>of the administrator</a:t>
            </a:r>
          </a:p>
          <a:p>
            <a:pPr algn="just"/>
            <a:r>
              <a:rPr lang="en-US" sz="2200" dirty="0" smtClean="0"/>
              <a:t>Cube </a:t>
            </a:r>
            <a:r>
              <a:rPr lang="en-US" sz="2200" dirty="0"/>
              <a:t>Partitioning</a:t>
            </a:r>
          </a:p>
          <a:p>
            <a:endParaRPr lang="en-US" sz="2200" dirty="0"/>
          </a:p>
        </p:txBody>
      </p:sp>
      <p:sp>
        <p:nvSpPr>
          <p:cNvPr id="4" name="Text Box 39"/>
          <p:cNvSpPr txBox="1">
            <a:spLocks noChangeArrowheads="1"/>
          </p:cNvSpPr>
          <p:nvPr/>
        </p:nvSpPr>
        <p:spPr bwMode="auto">
          <a:xfrm>
            <a:off x="1336675" y="6003925"/>
            <a:ext cx="35401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de-DE" sz="2000" b="1" dirty="0" smtClean="0">
                <a:solidFill>
                  <a:srgbClr val="000066"/>
                </a:solidFill>
                <a:latin typeface="+mn-lt"/>
              </a:rPr>
              <a:t>Multidimensional </a:t>
            </a:r>
            <a:r>
              <a:rPr lang="de-DE" sz="2000" b="1" dirty="0">
                <a:solidFill>
                  <a:srgbClr val="000066"/>
                </a:solidFill>
                <a:latin typeface="+mn-lt"/>
              </a:rPr>
              <a:t>Storage</a:t>
            </a:r>
          </a:p>
        </p:txBody>
      </p:sp>
      <p:grpSp>
        <p:nvGrpSpPr>
          <p:cNvPr id="5" name="Group 40"/>
          <p:cNvGrpSpPr>
            <a:grpSpLocks/>
          </p:cNvGrpSpPr>
          <p:nvPr/>
        </p:nvGrpSpPr>
        <p:grpSpPr bwMode="auto">
          <a:xfrm>
            <a:off x="5337175" y="5081588"/>
            <a:ext cx="1568450" cy="928687"/>
            <a:chOff x="1689" y="3337"/>
            <a:chExt cx="988" cy="585"/>
          </a:xfrm>
        </p:grpSpPr>
        <p:grpSp>
          <p:nvGrpSpPr>
            <p:cNvPr id="6" name="Group 41"/>
            <p:cNvGrpSpPr>
              <a:grpSpLocks/>
            </p:cNvGrpSpPr>
            <p:nvPr/>
          </p:nvGrpSpPr>
          <p:grpSpPr bwMode="auto">
            <a:xfrm>
              <a:off x="1689" y="3337"/>
              <a:ext cx="988" cy="585"/>
              <a:chOff x="2224" y="3159"/>
              <a:chExt cx="1762" cy="789"/>
            </a:xfrm>
          </p:grpSpPr>
          <p:grpSp>
            <p:nvGrpSpPr>
              <p:cNvPr id="19" name="Group 42"/>
              <p:cNvGrpSpPr>
                <a:grpSpLocks/>
              </p:cNvGrpSpPr>
              <p:nvPr/>
            </p:nvGrpSpPr>
            <p:grpSpPr bwMode="auto">
              <a:xfrm>
                <a:off x="2224" y="3159"/>
                <a:ext cx="1762" cy="789"/>
                <a:chOff x="2224" y="3159"/>
                <a:chExt cx="1762" cy="789"/>
              </a:xfrm>
            </p:grpSpPr>
            <p:sp>
              <p:nvSpPr>
                <p:cNvPr id="21" name="Freeform 43"/>
                <p:cNvSpPr>
                  <a:spLocks/>
                </p:cNvSpPr>
                <p:nvPr/>
              </p:nvSpPr>
              <p:spPr bwMode="auto">
                <a:xfrm>
                  <a:off x="2224" y="3276"/>
                  <a:ext cx="1762" cy="672"/>
                </a:xfrm>
                <a:custGeom>
                  <a:avLst/>
                  <a:gdLst>
                    <a:gd name="T0" fmla="*/ 1761 w 1964"/>
                    <a:gd name="T1" fmla="*/ 7 h 550"/>
                    <a:gd name="T2" fmla="*/ 1761 w 1964"/>
                    <a:gd name="T3" fmla="*/ 552 h 550"/>
                    <a:gd name="T4" fmla="*/ 1732 w 1964"/>
                    <a:gd name="T5" fmla="*/ 573 h 550"/>
                    <a:gd name="T6" fmla="*/ 1690 w 1964"/>
                    <a:gd name="T7" fmla="*/ 593 h 550"/>
                    <a:gd name="T8" fmla="*/ 1627 w 1964"/>
                    <a:gd name="T9" fmla="*/ 610 h 550"/>
                    <a:gd name="T10" fmla="*/ 1544 w 1964"/>
                    <a:gd name="T11" fmla="*/ 627 h 550"/>
                    <a:gd name="T12" fmla="*/ 1432 w 1964"/>
                    <a:gd name="T13" fmla="*/ 641 h 550"/>
                    <a:gd name="T14" fmla="*/ 1313 w 1964"/>
                    <a:gd name="T15" fmla="*/ 652 h 550"/>
                    <a:gd name="T16" fmla="*/ 1187 w 1964"/>
                    <a:gd name="T17" fmla="*/ 661 h 550"/>
                    <a:gd name="T18" fmla="*/ 1069 w 1964"/>
                    <a:gd name="T19" fmla="*/ 666 h 550"/>
                    <a:gd name="T20" fmla="*/ 957 w 1964"/>
                    <a:gd name="T21" fmla="*/ 671 h 550"/>
                    <a:gd name="T22" fmla="*/ 838 w 1964"/>
                    <a:gd name="T23" fmla="*/ 671 h 550"/>
                    <a:gd name="T24" fmla="*/ 698 w 1964"/>
                    <a:gd name="T25" fmla="*/ 666 h 550"/>
                    <a:gd name="T26" fmla="*/ 580 w 1964"/>
                    <a:gd name="T27" fmla="*/ 662 h 550"/>
                    <a:gd name="T28" fmla="*/ 453 w 1964"/>
                    <a:gd name="T29" fmla="*/ 655 h 550"/>
                    <a:gd name="T30" fmla="*/ 342 w 1964"/>
                    <a:gd name="T31" fmla="*/ 644 h 550"/>
                    <a:gd name="T32" fmla="*/ 251 w 1964"/>
                    <a:gd name="T33" fmla="*/ 633 h 550"/>
                    <a:gd name="T34" fmla="*/ 160 w 1964"/>
                    <a:gd name="T35" fmla="*/ 617 h 550"/>
                    <a:gd name="T36" fmla="*/ 90 w 1964"/>
                    <a:gd name="T37" fmla="*/ 600 h 550"/>
                    <a:gd name="T38" fmla="*/ 56 w 1964"/>
                    <a:gd name="T39" fmla="*/ 589 h 550"/>
                    <a:gd name="T40" fmla="*/ 21 w 1964"/>
                    <a:gd name="T41" fmla="*/ 572 h 550"/>
                    <a:gd name="T42" fmla="*/ 0 w 1964"/>
                    <a:gd name="T43" fmla="*/ 551 h 550"/>
                    <a:gd name="T44" fmla="*/ 0 w 1964"/>
                    <a:gd name="T45" fmla="*/ 0 h 550"/>
                    <a:gd name="T46" fmla="*/ 1761 w 1964"/>
                    <a:gd name="T47" fmla="*/ 7 h 5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964" h="550">
                      <a:moveTo>
                        <a:pt x="1963" y="6"/>
                      </a:moveTo>
                      <a:lnTo>
                        <a:pt x="1963" y="452"/>
                      </a:lnTo>
                      <a:lnTo>
                        <a:pt x="1931" y="469"/>
                      </a:lnTo>
                      <a:lnTo>
                        <a:pt x="1884" y="485"/>
                      </a:lnTo>
                      <a:lnTo>
                        <a:pt x="1814" y="499"/>
                      </a:lnTo>
                      <a:lnTo>
                        <a:pt x="1721" y="513"/>
                      </a:lnTo>
                      <a:lnTo>
                        <a:pt x="1596" y="525"/>
                      </a:lnTo>
                      <a:lnTo>
                        <a:pt x="1464" y="534"/>
                      </a:lnTo>
                      <a:lnTo>
                        <a:pt x="1323" y="541"/>
                      </a:lnTo>
                      <a:lnTo>
                        <a:pt x="1191" y="545"/>
                      </a:lnTo>
                      <a:lnTo>
                        <a:pt x="1067" y="549"/>
                      </a:lnTo>
                      <a:lnTo>
                        <a:pt x="934" y="549"/>
                      </a:lnTo>
                      <a:lnTo>
                        <a:pt x="778" y="545"/>
                      </a:lnTo>
                      <a:lnTo>
                        <a:pt x="646" y="542"/>
                      </a:lnTo>
                      <a:lnTo>
                        <a:pt x="505" y="536"/>
                      </a:lnTo>
                      <a:lnTo>
                        <a:pt x="381" y="527"/>
                      </a:lnTo>
                      <a:lnTo>
                        <a:pt x="280" y="518"/>
                      </a:lnTo>
                      <a:lnTo>
                        <a:pt x="178" y="505"/>
                      </a:lnTo>
                      <a:lnTo>
                        <a:pt x="100" y="491"/>
                      </a:lnTo>
                      <a:lnTo>
                        <a:pt x="62" y="482"/>
                      </a:lnTo>
                      <a:lnTo>
                        <a:pt x="23" y="468"/>
                      </a:lnTo>
                      <a:lnTo>
                        <a:pt x="0" y="451"/>
                      </a:lnTo>
                      <a:lnTo>
                        <a:pt x="0" y="0"/>
                      </a:lnTo>
                      <a:lnTo>
                        <a:pt x="1963" y="6"/>
                      </a:lnTo>
                    </a:path>
                  </a:pathLst>
                </a:custGeom>
                <a:gradFill rotWithShape="0">
                  <a:gsLst>
                    <a:gs pos="0">
                      <a:srgbClr val="006600"/>
                    </a:gs>
                    <a:gs pos="50000">
                      <a:srgbClr val="00CC00"/>
                    </a:gs>
                    <a:gs pos="100000">
                      <a:srgbClr val="006600"/>
                    </a:gs>
                  </a:gsLst>
                  <a:lin ang="0" scaled="1"/>
                </a:gra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Oval 44"/>
                <p:cNvSpPr>
                  <a:spLocks noChangeArrowheads="1"/>
                </p:cNvSpPr>
                <p:nvPr/>
              </p:nvSpPr>
              <p:spPr bwMode="auto">
                <a:xfrm>
                  <a:off x="2225" y="3159"/>
                  <a:ext cx="1759" cy="232"/>
                </a:xfrm>
                <a:prstGeom prst="ellipse">
                  <a:avLst/>
                </a:prstGeom>
                <a:solidFill>
                  <a:srgbClr val="00CC00"/>
                </a:solidFill>
                <a:ln w="1270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 name="Oval 45"/>
              <p:cNvSpPr>
                <a:spLocks noChangeArrowheads="1"/>
              </p:cNvSpPr>
              <p:nvPr/>
            </p:nvSpPr>
            <p:spPr bwMode="auto">
              <a:xfrm>
                <a:off x="2225" y="3159"/>
                <a:ext cx="1759" cy="232"/>
              </a:xfrm>
              <a:prstGeom prst="ellipse">
                <a:avLst/>
              </a:pr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 name="Group 46"/>
            <p:cNvGrpSpPr>
              <a:grpSpLocks/>
            </p:cNvGrpSpPr>
            <p:nvPr/>
          </p:nvGrpSpPr>
          <p:grpSpPr bwMode="auto">
            <a:xfrm>
              <a:off x="1862" y="3548"/>
              <a:ext cx="610" cy="260"/>
              <a:chOff x="4185" y="717"/>
              <a:chExt cx="904" cy="455"/>
            </a:xfrm>
          </p:grpSpPr>
          <p:sp>
            <p:nvSpPr>
              <p:cNvPr id="8" name="Rectangle 47"/>
              <p:cNvSpPr>
                <a:spLocks noChangeArrowheads="1"/>
              </p:cNvSpPr>
              <p:nvPr/>
            </p:nvSpPr>
            <p:spPr bwMode="auto">
              <a:xfrm>
                <a:off x="4185" y="717"/>
                <a:ext cx="904" cy="84"/>
              </a:xfrm>
              <a:prstGeom prst="rect">
                <a:avLst/>
              </a:prstGeom>
              <a:gradFill rotWithShape="0">
                <a:gsLst>
                  <a:gs pos="0">
                    <a:srgbClr val="0099FF"/>
                  </a:gs>
                  <a:gs pos="100000">
                    <a:srgbClr val="CBCBCB"/>
                  </a:gs>
                </a:gsLst>
                <a:lin ang="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48"/>
              <p:cNvSpPr>
                <a:spLocks noChangeArrowheads="1"/>
              </p:cNvSpPr>
              <p:nvPr/>
            </p:nvSpPr>
            <p:spPr bwMode="auto">
              <a:xfrm>
                <a:off x="4185" y="809"/>
                <a:ext cx="904" cy="84"/>
              </a:xfrm>
              <a:prstGeom prst="rect">
                <a:avLst/>
              </a:prstGeom>
              <a:solidFill>
                <a:srgbClr val="CBCBCB"/>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49"/>
              <p:cNvSpPr>
                <a:spLocks noChangeArrowheads="1"/>
              </p:cNvSpPr>
              <p:nvPr/>
            </p:nvSpPr>
            <p:spPr bwMode="auto">
              <a:xfrm>
                <a:off x="4185" y="901"/>
                <a:ext cx="904" cy="83"/>
              </a:xfrm>
              <a:prstGeom prst="rect">
                <a:avLst/>
              </a:prstGeom>
              <a:solidFill>
                <a:srgbClr val="CBCBCB"/>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50"/>
              <p:cNvSpPr>
                <a:spLocks noChangeArrowheads="1"/>
              </p:cNvSpPr>
              <p:nvPr/>
            </p:nvSpPr>
            <p:spPr bwMode="auto">
              <a:xfrm>
                <a:off x="4185" y="992"/>
                <a:ext cx="904" cy="84"/>
              </a:xfrm>
              <a:prstGeom prst="rect">
                <a:avLst/>
              </a:prstGeom>
              <a:solidFill>
                <a:srgbClr val="CBCBCB"/>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Rectangle 51"/>
              <p:cNvSpPr>
                <a:spLocks noChangeArrowheads="1"/>
              </p:cNvSpPr>
              <p:nvPr/>
            </p:nvSpPr>
            <p:spPr bwMode="auto">
              <a:xfrm>
                <a:off x="4185" y="1084"/>
                <a:ext cx="904" cy="84"/>
              </a:xfrm>
              <a:prstGeom prst="rect">
                <a:avLst/>
              </a:prstGeom>
              <a:solidFill>
                <a:srgbClr val="CBCBCB"/>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52"/>
              <p:cNvSpPr>
                <a:spLocks noChangeShapeType="1"/>
              </p:cNvSpPr>
              <p:nvPr/>
            </p:nvSpPr>
            <p:spPr bwMode="auto">
              <a:xfrm>
                <a:off x="4242"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53"/>
              <p:cNvSpPr>
                <a:spLocks noChangeShapeType="1"/>
              </p:cNvSpPr>
              <p:nvPr/>
            </p:nvSpPr>
            <p:spPr bwMode="auto">
              <a:xfrm>
                <a:off x="4303"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54"/>
              <p:cNvSpPr>
                <a:spLocks noChangeShapeType="1"/>
              </p:cNvSpPr>
              <p:nvPr/>
            </p:nvSpPr>
            <p:spPr bwMode="auto">
              <a:xfrm>
                <a:off x="4424"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55"/>
              <p:cNvSpPr>
                <a:spLocks noChangeShapeType="1"/>
              </p:cNvSpPr>
              <p:nvPr/>
            </p:nvSpPr>
            <p:spPr bwMode="auto">
              <a:xfrm>
                <a:off x="4728"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56"/>
              <p:cNvSpPr>
                <a:spLocks noChangeShapeType="1"/>
              </p:cNvSpPr>
              <p:nvPr/>
            </p:nvSpPr>
            <p:spPr bwMode="auto">
              <a:xfrm>
                <a:off x="4850"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57"/>
              <p:cNvSpPr>
                <a:spLocks noChangeShapeType="1"/>
              </p:cNvSpPr>
              <p:nvPr/>
            </p:nvSpPr>
            <p:spPr bwMode="auto">
              <a:xfrm>
                <a:off x="5032" y="805"/>
                <a:ext cx="0" cy="3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3" name="Group 130"/>
          <p:cNvGrpSpPr>
            <a:grpSpLocks/>
          </p:cNvGrpSpPr>
          <p:nvPr/>
        </p:nvGrpSpPr>
        <p:grpSpPr bwMode="auto">
          <a:xfrm>
            <a:off x="3071813" y="5157788"/>
            <a:ext cx="1250950" cy="828675"/>
            <a:chOff x="1967" y="2713"/>
            <a:chExt cx="788" cy="522"/>
          </a:xfrm>
        </p:grpSpPr>
        <p:grpSp>
          <p:nvGrpSpPr>
            <p:cNvPr id="24" name="Group 4"/>
            <p:cNvGrpSpPr>
              <a:grpSpLocks/>
            </p:cNvGrpSpPr>
            <p:nvPr/>
          </p:nvGrpSpPr>
          <p:grpSpPr bwMode="auto">
            <a:xfrm>
              <a:off x="1968" y="2713"/>
              <a:ext cx="787" cy="522"/>
              <a:chOff x="4116" y="1864"/>
              <a:chExt cx="623" cy="405"/>
            </a:xfrm>
          </p:grpSpPr>
          <p:sp>
            <p:nvSpPr>
              <p:cNvPr id="57" name="Freeform 5"/>
              <p:cNvSpPr>
                <a:spLocks/>
              </p:cNvSpPr>
              <p:nvPr/>
            </p:nvSpPr>
            <p:spPr bwMode="auto">
              <a:xfrm>
                <a:off x="4116" y="1922"/>
                <a:ext cx="623" cy="347"/>
              </a:xfrm>
              <a:custGeom>
                <a:avLst/>
                <a:gdLst>
                  <a:gd name="T0" fmla="*/ 622 w 623"/>
                  <a:gd name="T1" fmla="*/ 3 h 347"/>
                  <a:gd name="T2" fmla="*/ 622 w 623"/>
                  <a:gd name="T3" fmla="*/ 285 h 347"/>
                  <a:gd name="T4" fmla="*/ 612 w 623"/>
                  <a:gd name="T5" fmla="*/ 296 h 347"/>
                  <a:gd name="T6" fmla="*/ 597 w 623"/>
                  <a:gd name="T7" fmla="*/ 305 h 347"/>
                  <a:gd name="T8" fmla="*/ 574 w 623"/>
                  <a:gd name="T9" fmla="*/ 314 h 347"/>
                  <a:gd name="T10" fmla="*/ 545 w 623"/>
                  <a:gd name="T11" fmla="*/ 323 h 347"/>
                  <a:gd name="T12" fmla="*/ 505 w 623"/>
                  <a:gd name="T13" fmla="*/ 331 h 347"/>
                  <a:gd name="T14" fmla="*/ 464 w 623"/>
                  <a:gd name="T15" fmla="*/ 337 h 347"/>
                  <a:gd name="T16" fmla="*/ 419 w 623"/>
                  <a:gd name="T17" fmla="*/ 341 h 347"/>
                  <a:gd name="T18" fmla="*/ 377 w 623"/>
                  <a:gd name="T19" fmla="*/ 343 h 347"/>
                  <a:gd name="T20" fmla="*/ 338 w 623"/>
                  <a:gd name="T21" fmla="*/ 346 h 347"/>
                  <a:gd name="T22" fmla="*/ 296 w 623"/>
                  <a:gd name="T23" fmla="*/ 346 h 347"/>
                  <a:gd name="T24" fmla="*/ 246 w 623"/>
                  <a:gd name="T25" fmla="*/ 343 h 347"/>
                  <a:gd name="T26" fmla="*/ 204 w 623"/>
                  <a:gd name="T27" fmla="*/ 342 h 347"/>
                  <a:gd name="T28" fmla="*/ 160 w 623"/>
                  <a:gd name="T29" fmla="*/ 338 h 347"/>
                  <a:gd name="T30" fmla="*/ 120 w 623"/>
                  <a:gd name="T31" fmla="*/ 332 h 347"/>
                  <a:gd name="T32" fmla="*/ 88 w 623"/>
                  <a:gd name="T33" fmla="*/ 326 h 347"/>
                  <a:gd name="T34" fmla="*/ 56 w 623"/>
                  <a:gd name="T35" fmla="*/ 318 h 347"/>
                  <a:gd name="T36" fmla="*/ 31 w 623"/>
                  <a:gd name="T37" fmla="*/ 309 h 347"/>
                  <a:gd name="T38" fmla="*/ 19 w 623"/>
                  <a:gd name="T39" fmla="*/ 303 h 347"/>
                  <a:gd name="T40" fmla="*/ 7 w 623"/>
                  <a:gd name="T41" fmla="*/ 295 h 347"/>
                  <a:gd name="T42" fmla="*/ 0 w 623"/>
                  <a:gd name="T43" fmla="*/ 284 h 347"/>
                  <a:gd name="T44" fmla="*/ 0 w 623"/>
                  <a:gd name="T45" fmla="*/ 0 h 347"/>
                  <a:gd name="T46" fmla="*/ 622 w 623"/>
                  <a:gd name="T47" fmla="*/ 3 h 3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23" h="347">
                    <a:moveTo>
                      <a:pt x="622" y="3"/>
                    </a:moveTo>
                    <a:lnTo>
                      <a:pt x="622" y="285"/>
                    </a:lnTo>
                    <a:lnTo>
                      <a:pt x="612" y="296"/>
                    </a:lnTo>
                    <a:lnTo>
                      <a:pt x="597" y="305"/>
                    </a:lnTo>
                    <a:lnTo>
                      <a:pt x="574" y="314"/>
                    </a:lnTo>
                    <a:lnTo>
                      <a:pt x="545" y="323"/>
                    </a:lnTo>
                    <a:lnTo>
                      <a:pt x="505" y="331"/>
                    </a:lnTo>
                    <a:lnTo>
                      <a:pt x="464" y="337"/>
                    </a:lnTo>
                    <a:lnTo>
                      <a:pt x="419" y="341"/>
                    </a:lnTo>
                    <a:lnTo>
                      <a:pt x="377" y="343"/>
                    </a:lnTo>
                    <a:lnTo>
                      <a:pt x="338" y="346"/>
                    </a:lnTo>
                    <a:lnTo>
                      <a:pt x="296" y="346"/>
                    </a:lnTo>
                    <a:lnTo>
                      <a:pt x="246" y="343"/>
                    </a:lnTo>
                    <a:lnTo>
                      <a:pt x="204" y="342"/>
                    </a:lnTo>
                    <a:lnTo>
                      <a:pt x="160" y="338"/>
                    </a:lnTo>
                    <a:lnTo>
                      <a:pt x="120" y="332"/>
                    </a:lnTo>
                    <a:lnTo>
                      <a:pt x="88" y="326"/>
                    </a:lnTo>
                    <a:lnTo>
                      <a:pt x="56" y="318"/>
                    </a:lnTo>
                    <a:lnTo>
                      <a:pt x="31" y="309"/>
                    </a:lnTo>
                    <a:lnTo>
                      <a:pt x="19" y="303"/>
                    </a:lnTo>
                    <a:lnTo>
                      <a:pt x="7" y="295"/>
                    </a:lnTo>
                    <a:lnTo>
                      <a:pt x="0" y="284"/>
                    </a:lnTo>
                    <a:lnTo>
                      <a:pt x="0" y="0"/>
                    </a:lnTo>
                    <a:lnTo>
                      <a:pt x="622" y="3"/>
                    </a:lnTo>
                  </a:path>
                </a:pathLst>
              </a:custGeom>
              <a:gradFill rotWithShape="0">
                <a:gsLst>
                  <a:gs pos="0">
                    <a:srgbClr val="00CC00"/>
                  </a:gs>
                  <a:gs pos="50000">
                    <a:srgbClr val="CCFF33"/>
                  </a:gs>
                  <a:gs pos="100000">
                    <a:srgbClr val="00CC00"/>
                  </a:gs>
                </a:gsLst>
                <a:lin ang="0" scaled="1"/>
              </a:gra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Oval 6"/>
              <p:cNvSpPr>
                <a:spLocks noChangeArrowheads="1"/>
              </p:cNvSpPr>
              <p:nvPr/>
            </p:nvSpPr>
            <p:spPr bwMode="auto">
              <a:xfrm>
                <a:off x="4118" y="1864"/>
                <a:ext cx="613" cy="117"/>
              </a:xfrm>
              <a:prstGeom prst="ellipse">
                <a:avLst/>
              </a:prstGeom>
              <a:solidFill>
                <a:srgbClr val="CCFF33"/>
              </a:solidFill>
              <a:ln w="1270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5" name="Group 7"/>
            <p:cNvGrpSpPr>
              <a:grpSpLocks/>
            </p:cNvGrpSpPr>
            <p:nvPr/>
          </p:nvGrpSpPr>
          <p:grpSpPr bwMode="auto">
            <a:xfrm>
              <a:off x="2133" y="2758"/>
              <a:ext cx="452" cy="441"/>
              <a:chOff x="2837" y="2344"/>
              <a:chExt cx="407" cy="395"/>
            </a:xfrm>
          </p:grpSpPr>
          <p:grpSp>
            <p:nvGrpSpPr>
              <p:cNvPr id="27" name="Group 8"/>
              <p:cNvGrpSpPr>
                <a:grpSpLocks/>
              </p:cNvGrpSpPr>
              <p:nvPr/>
            </p:nvGrpSpPr>
            <p:grpSpPr bwMode="auto">
              <a:xfrm>
                <a:off x="2837" y="2344"/>
                <a:ext cx="407" cy="395"/>
                <a:chOff x="2592" y="1776"/>
                <a:chExt cx="528" cy="432"/>
              </a:xfrm>
            </p:grpSpPr>
            <p:sp>
              <p:nvSpPr>
                <p:cNvPr id="35" name="AutoShape 9"/>
                <p:cNvSpPr>
                  <a:spLocks noChangeArrowheads="1"/>
                </p:cNvSpPr>
                <p:nvPr/>
              </p:nvSpPr>
              <p:spPr bwMode="auto">
                <a:xfrm>
                  <a:off x="2596" y="1780"/>
                  <a:ext cx="520" cy="424"/>
                </a:xfrm>
                <a:prstGeom prst="cube">
                  <a:avLst>
                    <a:gd name="adj" fmla="val 24995"/>
                  </a:avLst>
                </a:prstGeom>
                <a:solidFill>
                  <a:srgbClr val="808080"/>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10"/>
                <p:cNvSpPr>
                  <a:spLocks noChangeShapeType="1"/>
                </p:cNvSpPr>
                <p:nvPr/>
              </p:nvSpPr>
              <p:spPr bwMode="auto">
                <a:xfrm flipV="1">
                  <a:off x="267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11"/>
                <p:cNvSpPr>
                  <a:spLocks noChangeShapeType="1"/>
                </p:cNvSpPr>
                <p:nvPr/>
              </p:nvSpPr>
              <p:spPr bwMode="auto">
                <a:xfrm flipV="1">
                  <a:off x="2842"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12"/>
                <p:cNvSpPr>
                  <a:spLocks noChangeShapeType="1"/>
                </p:cNvSpPr>
                <p:nvPr/>
              </p:nvSpPr>
              <p:spPr bwMode="auto">
                <a:xfrm flipV="1">
                  <a:off x="292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9" name="Group 13"/>
                <p:cNvGrpSpPr>
                  <a:grpSpLocks/>
                </p:cNvGrpSpPr>
                <p:nvPr/>
              </p:nvGrpSpPr>
              <p:grpSpPr bwMode="auto">
                <a:xfrm>
                  <a:off x="3008" y="1857"/>
                  <a:ext cx="112" cy="270"/>
                  <a:chOff x="3008" y="1857"/>
                  <a:chExt cx="112" cy="270"/>
                </a:xfrm>
              </p:grpSpPr>
              <p:sp>
                <p:nvSpPr>
                  <p:cNvPr id="54" name="Line 14"/>
                  <p:cNvSpPr>
                    <a:spLocks noChangeShapeType="1"/>
                  </p:cNvSpPr>
                  <p:nvPr/>
                </p:nvSpPr>
                <p:spPr bwMode="auto">
                  <a:xfrm flipV="1">
                    <a:off x="3008" y="2019"/>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15"/>
                  <p:cNvSpPr>
                    <a:spLocks noChangeShapeType="1"/>
                  </p:cNvSpPr>
                  <p:nvPr/>
                </p:nvSpPr>
                <p:spPr bwMode="auto">
                  <a:xfrm flipV="1">
                    <a:off x="3008" y="1857"/>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Line 16"/>
                  <p:cNvSpPr>
                    <a:spLocks noChangeShapeType="1"/>
                  </p:cNvSpPr>
                  <p:nvPr/>
                </p:nvSpPr>
                <p:spPr bwMode="auto">
                  <a:xfrm flipV="1">
                    <a:off x="3008" y="1938"/>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7"/>
                <p:cNvSpPr>
                  <a:spLocks noChangeShapeType="1"/>
                </p:cNvSpPr>
                <p:nvPr/>
              </p:nvSpPr>
              <p:spPr bwMode="auto">
                <a:xfrm flipV="1">
                  <a:off x="2759"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18"/>
                <p:cNvSpPr>
                  <a:spLocks noChangeShapeType="1"/>
                </p:cNvSpPr>
                <p:nvPr/>
              </p:nvSpPr>
              <p:spPr bwMode="auto">
                <a:xfrm>
                  <a:off x="267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Line 19"/>
                <p:cNvSpPr>
                  <a:spLocks noChangeShapeType="1"/>
                </p:cNvSpPr>
                <p:nvPr/>
              </p:nvSpPr>
              <p:spPr bwMode="auto">
                <a:xfrm>
                  <a:off x="2759"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20"/>
                <p:cNvSpPr>
                  <a:spLocks noChangeShapeType="1"/>
                </p:cNvSpPr>
                <p:nvPr/>
              </p:nvSpPr>
              <p:spPr bwMode="auto">
                <a:xfrm>
                  <a:off x="2842"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21"/>
                <p:cNvSpPr>
                  <a:spLocks noChangeShapeType="1"/>
                </p:cNvSpPr>
                <p:nvPr/>
              </p:nvSpPr>
              <p:spPr bwMode="auto">
                <a:xfrm>
                  <a:off x="292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Line 22"/>
                <p:cNvSpPr>
                  <a:spLocks noChangeShapeType="1"/>
                </p:cNvSpPr>
                <p:nvPr/>
              </p:nvSpPr>
              <p:spPr bwMode="auto">
                <a:xfrm>
                  <a:off x="3037" y="1857"/>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23"/>
                <p:cNvSpPr>
                  <a:spLocks noChangeShapeType="1"/>
                </p:cNvSpPr>
                <p:nvPr/>
              </p:nvSpPr>
              <p:spPr bwMode="auto">
                <a:xfrm>
                  <a:off x="3064" y="1830"/>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24"/>
                <p:cNvSpPr>
                  <a:spLocks noChangeShapeType="1"/>
                </p:cNvSpPr>
                <p:nvPr/>
              </p:nvSpPr>
              <p:spPr bwMode="auto">
                <a:xfrm>
                  <a:off x="3092" y="1803"/>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25"/>
                <p:cNvSpPr>
                  <a:spLocks noChangeShapeType="1"/>
                </p:cNvSpPr>
                <p:nvPr/>
              </p:nvSpPr>
              <p:spPr bwMode="auto">
                <a:xfrm flipH="1">
                  <a:off x="2592" y="1965"/>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Line 26"/>
                <p:cNvSpPr>
                  <a:spLocks noChangeShapeType="1"/>
                </p:cNvSpPr>
                <p:nvPr/>
              </p:nvSpPr>
              <p:spPr bwMode="auto">
                <a:xfrm flipH="1">
                  <a:off x="2592" y="2046"/>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Line 27"/>
                <p:cNvSpPr>
                  <a:spLocks noChangeShapeType="1"/>
                </p:cNvSpPr>
                <p:nvPr/>
              </p:nvSpPr>
              <p:spPr bwMode="auto">
                <a:xfrm flipH="1">
                  <a:off x="2592" y="2127"/>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28"/>
                <p:cNvSpPr>
                  <a:spLocks noChangeShapeType="1"/>
                </p:cNvSpPr>
                <p:nvPr/>
              </p:nvSpPr>
              <p:spPr bwMode="auto">
                <a:xfrm flipH="1">
                  <a:off x="2619" y="1857"/>
                  <a:ext cx="418"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Line 29"/>
                <p:cNvSpPr>
                  <a:spLocks noChangeShapeType="1"/>
                </p:cNvSpPr>
                <p:nvPr/>
              </p:nvSpPr>
              <p:spPr bwMode="auto">
                <a:xfrm flipH="1">
                  <a:off x="2648" y="1830"/>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30"/>
                <p:cNvSpPr>
                  <a:spLocks noChangeShapeType="1"/>
                </p:cNvSpPr>
                <p:nvPr/>
              </p:nvSpPr>
              <p:spPr bwMode="auto">
                <a:xfrm flipH="1">
                  <a:off x="2675" y="1803"/>
                  <a:ext cx="417"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 name="Group 31"/>
              <p:cNvGrpSpPr>
                <a:grpSpLocks/>
              </p:cNvGrpSpPr>
              <p:nvPr/>
            </p:nvGrpSpPr>
            <p:grpSpPr bwMode="auto">
              <a:xfrm>
                <a:off x="3029" y="2394"/>
                <a:ext cx="171" cy="197"/>
                <a:chOff x="2842" y="1830"/>
                <a:chExt cx="222" cy="216"/>
              </a:xfrm>
            </p:grpSpPr>
            <p:sp>
              <p:nvSpPr>
                <p:cNvPr id="29" name="Line 32"/>
                <p:cNvSpPr>
                  <a:spLocks noChangeShapeType="1"/>
                </p:cNvSpPr>
                <p:nvPr/>
              </p:nvSpPr>
              <p:spPr bwMode="auto">
                <a:xfrm>
                  <a:off x="2842" y="1884"/>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33"/>
                <p:cNvSpPr>
                  <a:spLocks noChangeShapeType="1"/>
                </p:cNvSpPr>
                <p:nvPr/>
              </p:nvSpPr>
              <p:spPr bwMode="auto">
                <a:xfrm>
                  <a:off x="2842" y="2046"/>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34"/>
                <p:cNvSpPr>
                  <a:spLocks noChangeShapeType="1"/>
                </p:cNvSpPr>
                <p:nvPr/>
              </p:nvSpPr>
              <p:spPr bwMode="auto">
                <a:xfrm flipH="1">
                  <a:off x="3008" y="1992"/>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5"/>
                <p:cNvSpPr>
                  <a:spLocks noChangeShapeType="1"/>
                </p:cNvSpPr>
                <p:nvPr/>
              </p:nvSpPr>
              <p:spPr bwMode="auto">
                <a:xfrm>
                  <a:off x="3064" y="1830"/>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6"/>
                <p:cNvSpPr>
                  <a:spLocks noChangeShapeType="1"/>
                </p:cNvSpPr>
                <p:nvPr/>
              </p:nvSpPr>
              <p:spPr bwMode="auto">
                <a:xfrm>
                  <a:off x="2898" y="1830"/>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7"/>
                <p:cNvSpPr>
                  <a:spLocks noChangeShapeType="1"/>
                </p:cNvSpPr>
                <p:nvPr/>
              </p:nvSpPr>
              <p:spPr bwMode="auto">
                <a:xfrm flipH="1">
                  <a:off x="2842" y="1830"/>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6" name="Oval 58"/>
            <p:cNvSpPr>
              <a:spLocks noChangeArrowheads="1"/>
            </p:cNvSpPr>
            <p:nvPr/>
          </p:nvSpPr>
          <p:spPr bwMode="auto">
            <a:xfrm>
              <a:off x="1967" y="2720"/>
              <a:ext cx="779" cy="143"/>
            </a:xfrm>
            <a:prstGeom prst="ellipse">
              <a:avLst/>
            </a:pr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 name="Group 59"/>
          <p:cNvGrpSpPr>
            <a:grpSpLocks/>
          </p:cNvGrpSpPr>
          <p:nvPr/>
        </p:nvGrpSpPr>
        <p:grpSpPr bwMode="auto">
          <a:xfrm>
            <a:off x="4191000" y="2125662"/>
            <a:ext cx="1198563" cy="1150938"/>
            <a:chOff x="2664" y="1090"/>
            <a:chExt cx="755" cy="725"/>
          </a:xfrm>
        </p:grpSpPr>
        <p:graphicFrame>
          <p:nvGraphicFramePr>
            <p:cNvPr id="60" name="Object 60"/>
            <p:cNvGraphicFramePr>
              <a:graphicFrameLocks noChangeAspect="1"/>
            </p:cNvGraphicFramePr>
            <p:nvPr/>
          </p:nvGraphicFramePr>
          <p:xfrm>
            <a:off x="2664" y="1090"/>
            <a:ext cx="755" cy="725"/>
          </p:xfrm>
          <a:graphic>
            <a:graphicData uri="http://schemas.openxmlformats.org/presentationml/2006/ole">
              <mc:AlternateContent xmlns:mc="http://schemas.openxmlformats.org/markup-compatibility/2006">
                <mc:Choice xmlns:v="urn:schemas-microsoft-com:vml" Requires="v">
                  <p:oleObj spid="_x0000_s7385" name="Clip" r:id="rId3" imgW="2013509" imgH="1930298" progId="MS_ClipArt_Gallery.2">
                    <p:embed/>
                  </p:oleObj>
                </mc:Choice>
                <mc:Fallback>
                  <p:oleObj name="Clip" r:id="rId3" imgW="2013509" imgH="1930298"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 y="1090"/>
                          <a:ext cx="755"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 name="Group 61"/>
            <p:cNvGrpSpPr>
              <a:grpSpLocks/>
            </p:cNvGrpSpPr>
            <p:nvPr/>
          </p:nvGrpSpPr>
          <p:grpSpPr bwMode="auto">
            <a:xfrm>
              <a:off x="3001" y="1241"/>
              <a:ext cx="235" cy="215"/>
              <a:chOff x="2837" y="2344"/>
              <a:chExt cx="407" cy="395"/>
            </a:xfrm>
          </p:grpSpPr>
          <p:grpSp>
            <p:nvGrpSpPr>
              <p:cNvPr id="62" name="Group 62"/>
              <p:cNvGrpSpPr>
                <a:grpSpLocks/>
              </p:cNvGrpSpPr>
              <p:nvPr/>
            </p:nvGrpSpPr>
            <p:grpSpPr bwMode="auto">
              <a:xfrm>
                <a:off x="2837" y="2344"/>
                <a:ext cx="407" cy="395"/>
                <a:chOff x="2592" y="1776"/>
                <a:chExt cx="528" cy="432"/>
              </a:xfrm>
            </p:grpSpPr>
            <p:sp>
              <p:nvSpPr>
                <p:cNvPr id="70" name="AutoShape 63"/>
                <p:cNvSpPr>
                  <a:spLocks noChangeArrowheads="1"/>
                </p:cNvSpPr>
                <p:nvPr/>
              </p:nvSpPr>
              <p:spPr bwMode="auto">
                <a:xfrm>
                  <a:off x="2596" y="1780"/>
                  <a:ext cx="520" cy="424"/>
                </a:xfrm>
                <a:prstGeom prst="cube">
                  <a:avLst>
                    <a:gd name="adj" fmla="val 24995"/>
                  </a:avLst>
                </a:prstGeom>
                <a:solidFill>
                  <a:schemeClr val="hlink"/>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Line 64"/>
                <p:cNvSpPr>
                  <a:spLocks noChangeShapeType="1"/>
                </p:cNvSpPr>
                <p:nvPr/>
              </p:nvSpPr>
              <p:spPr bwMode="auto">
                <a:xfrm flipV="1">
                  <a:off x="267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65"/>
                <p:cNvSpPr>
                  <a:spLocks noChangeShapeType="1"/>
                </p:cNvSpPr>
                <p:nvPr/>
              </p:nvSpPr>
              <p:spPr bwMode="auto">
                <a:xfrm flipV="1">
                  <a:off x="2842"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Line 66"/>
                <p:cNvSpPr>
                  <a:spLocks noChangeShapeType="1"/>
                </p:cNvSpPr>
                <p:nvPr/>
              </p:nvSpPr>
              <p:spPr bwMode="auto">
                <a:xfrm flipV="1">
                  <a:off x="2925" y="1776"/>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4" name="Group 67"/>
                <p:cNvGrpSpPr>
                  <a:grpSpLocks/>
                </p:cNvGrpSpPr>
                <p:nvPr/>
              </p:nvGrpSpPr>
              <p:grpSpPr bwMode="auto">
                <a:xfrm>
                  <a:off x="3008" y="1857"/>
                  <a:ext cx="112" cy="270"/>
                  <a:chOff x="3008" y="1857"/>
                  <a:chExt cx="112" cy="270"/>
                </a:xfrm>
              </p:grpSpPr>
              <p:sp>
                <p:nvSpPr>
                  <p:cNvPr id="89" name="Line 68"/>
                  <p:cNvSpPr>
                    <a:spLocks noChangeShapeType="1"/>
                  </p:cNvSpPr>
                  <p:nvPr/>
                </p:nvSpPr>
                <p:spPr bwMode="auto">
                  <a:xfrm flipV="1">
                    <a:off x="3008" y="2019"/>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Line 69"/>
                  <p:cNvSpPr>
                    <a:spLocks noChangeShapeType="1"/>
                  </p:cNvSpPr>
                  <p:nvPr/>
                </p:nvSpPr>
                <p:spPr bwMode="auto">
                  <a:xfrm flipV="1">
                    <a:off x="3008" y="1857"/>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Line 70"/>
                  <p:cNvSpPr>
                    <a:spLocks noChangeShapeType="1"/>
                  </p:cNvSpPr>
                  <p:nvPr/>
                </p:nvSpPr>
                <p:spPr bwMode="auto">
                  <a:xfrm flipV="1">
                    <a:off x="3008" y="1938"/>
                    <a:ext cx="112"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5" name="Line 71"/>
                <p:cNvSpPr>
                  <a:spLocks noChangeShapeType="1"/>
                </p:cNvSpPr>
                <p:nvPr/>
              </p:nvSpPr>
              <p:spPr bwMode="auto">
                <a:xfrm flipV="1">
                  <a:off x="2759" y="1776"/>
                  <a:ext cx="111" cy="108"/>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Line 72"/>
                <p:cNvSpPr>
                  <a:spLocks noChangeShapeType="1"/>
                </p:cNvSpPr>
                <p:nvPr/>
              </p:nvSpPr>
              <p:spPr bwMode="auto">
                <a:xfrm>
                  <a:off x="267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Line 73"/>
                <p:cNvSpPr>
                  <a:spLocks noChangeShapeType="1"/>
                </p:cNvSpPr>
                <p:nvPr/>
              </p:nvSpPr>
              <p:spPr bwMode="auto">
                <a:xfrm>
                  <a:off x="2759"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Line 74"/>
                <p:cNvSpPr>
                  <a:spLocks noChangeShapeType="1"/>
                </p:cNvSpPr>
                <p:nvPr/>
              </p:nvSpPr>
              <p:spPr bwMode="auto">
                <a:xfrm>
                  <a:off x="2842"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Line 75"/>
                <p:cNvSpPr>
                  <a:spLocks noChangeShapeType="1"/>
                </p:cNvSpPr>
                <p:nvPr/>
              </p:nvSpPr>
              <p:spPr bwMode="auto">
                <a:xfrm>
                  <a:off x="2925" y="1884"/>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Line 76"/>
                <p:cNvSpPr>
                  <a:spLocks noChangeShapeType="1"/>
                </p:cNvSpPr>
                <p:nvPr/>
              </p:nvSpPr>
              <p:spPr bwMode="auto">
                <a:xfrm>
                  <a:off x="3037" y="1857"/>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Line 77"/>
                <p:cNvSpPr>
                  <a:spLocks noChangeShapeType="1"/>
                </p:cNvSpPr>
                <p:nvPr/>
              </p:nvSpPr>
              <p:spPr bwMode="auto">
                <a:xfrm>
                  <a:off x="3064" y="1830"/>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Line 78"/>
                <p:cNvSpPr>
                  <a:spLocks noChangeShapeType="1"/>
                </p:cNvSpPr>
                <p:nvPr/>
              </p:nvSpPr>
              <p:spPr bwMode="auto">
                <a:xfrm>
                  <a:off x="3092" y="1803"/>
                  <a:ext cx="0" cy="32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Line 79"/>
                <p:cNvSpPr>
                  <a:spLocks noChangeShapeType="1"/>
                </p:cNvSpPr>
                <p:nvPr/>
              </p:nvSpPr>
              <p:spPr bwMode="auto">
                <a:xfrm flipH="1">
                  <a:off x="2592" y="1965"/>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Line 80"/>
                <p:cNvSpPr>
                  <a:spLocks noChangeShapeType="1"/>
                </p:cNvSpPr>
                <p:nvPr/>
              </p:nvSpPr>
              <p:spPr bwMode="auto">
                <a:xfrm flipH="1">
                  <a:off x="2592" y="2046"/>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Line 81"/>
                <p:cNvSpPr>
                  <a:spLocks noChangeShapeType="1"/>
                </p:cNvSpPr>
                <p:nvPr/>
              </p:nvSpPr>
              <p:spPr bwMode="auto">
                <a:xfrm flipH="1">
                  <a:off x="2592" y="2127"/>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Line 82"/>
                <p:cNvSpPr>
                  <a:spLocks noChangeShapeType="1"/>
                </p:cNvSpPr>
                <p:nvPr/>
              </p:nvSpPr>
              <p:spPr bwMode="auto">
                <a:xfrm flipH="1">
                  <a:off x="2619" y="1857"/>
                  <a:ext cx="418"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Line 83"/>
                <p:cNvSpPr>
                  <a:spLocks noChangeShapeType="1"/>
                </p:cNvSpPr>
                <p:nvPr/>
              </p:nvSpPr>
              <p:spPr bwMode="auto">
                <a:xfrm flipH="1">
                  <a:off x="2648" y="1830"/>
                  <a:ext cx="41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Line 84"/>
                <p:cNvSpPr>
                  <a:spLocks noChangeShapeType="1"/>
                </p:cNvSpPr>
                <p:nvPr/>
              </p:nvSpPr>
              <p:spPr bwMode="auto">
                <a:xfrm flipH="1">
                  <a:off x="2675" y="1803"/>
                  <a:ext cx="417"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 name="Group 85"/>
              <p:cNvGrpSpPr>
                <a:grpSpLocks/>
              </p:cNvGrpSpPr>
              <p:nvPr/>
            </p:nvGrpSpPr>
            <p:grpSpPr bwMode="auto">
              <a:xfrm>
                <a:off x="3029" y="2394"/>
                <a:ext cx="171" cy="197"/>
                <a:chOff x="2842" y="1830"/>
                <a:chExt cx="222" cy="216"/>
              </a:xfrm>
            </p:grpSpPr>
            <p:sp>
              <p:nvSpPr>
                <p:cNvPr id="64" name="Line 86"/>
                <p:cNvSpPr>
                  <a:spLocks noChangeShapeType="1"/>
                </p:cNvSpPr>
                <p:nvPr/>
              </p:nvSpPr>
              <p:spPr bwMode="auto">
                <a:xfrm>
                  <a:off x="2842" y="1884"/>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87"/>
                <p:cNvSpPr>
                  <a:spLocks noChangeShapeType="1"/>
                </p:cNvSpPr>
                <p:nvPr/>
              </p:nvSpPr>
              <p:spPr bwMode="auto">
                <a:xfrm>
                  <a:off x="2842" y="2046"/>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88"/>
                <p:cNvSpPr>
                  <a:spLocks noChangeShapeType="1"/>
                </p:cNvSpPr>
                <p:nvPr/>
              </p:nvSpPr>
              <p:spPr bwMode="auto">
                <a:xfrm flipH="1">
                  <a:off x="3008" y="1992"/>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89"/>
                <p:cNvSpPr>
                  <a:spLocks noChangeShapeType="1"/>
                </p:cNvSpPr>
                <p:nvPr/>
              </p:nvSpPr>
              <p:spPr bwMode="auto">
                <a:xfrm>
                  <a:off x="3064" y="1830"/>
                  <a:ext cx="0" cy="16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90"/>
                <p:cNvSpPr>
                  <a:spLocks noChangeShapeType="1"/>
                </p:cNvSpPr>
                <p:nvPr/>
              </p:nvSpPr>
              <p:spPr bwMode="auto">
                <a:xfrm>
                  <a:off x="2898" y="1830"/>
                  <a:ext cx="166"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91"/>
                <p:cNvSpPr>
                  <a:spLocks noChangeShapeType="1"/>
                </p:cNvSpPr>
                <p:nvPr/>
              </p:nvSpPr>
              <p:spPr bwMode="auto">
                <a:xfrm flipH="1">
                  <a:off x="2842" y="1830"/>
                  <a:ext cx="56" cy="5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sp>
        <p:nvSpPr>
          <p:cNvPr id="93" name="Rectangle 129"/>
          <p:cNvSpPr>
            <a:spLocks noChangeArrowheads="1"/>
          </p:cNvSpPr>
          <p:nvPr/>
        </p:nvSpPr>
        <p:spPr bwMode="auto">
          <a:xfrm>
            <a:off x="3200400" y="4000500"/>
            <a:ext cx="3123769" cy="520700"/>
          </a:xfrm>
          <a:prstGeom prst="rect">
            <a:avLst/>
          </a:prstGeom>
          <a:solidFill>
            <a:srgbClr val="3366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anchor="ctr"/>
          <a:lstStyle/>
          <a:p>
            <a:pPr algn="ctr"/>
            <a:r>
              <a:rPr lang="en-US" b="1" dirty="0">
                <a:solidFill>
                  <a:schemeClr val="bg1"/>
                </a:solidFill>
              </a:rPr>
              <a:t>HOLAP System</a:t>
            </a:r>
            <a:endParaRPr lang="en-US" b="1" dirty="0"/>
          </a:p>
        </p:txBody>
      </p:sp>
      <p:sp>
        <p:nvSpPr>
          <p:cNvPr id="94" name="Line 3"/>
          <p:cNvSpPr>
            <a:spLocks noChangeShapeType="1"/>
          </p:cNvSpPr>
          <p:nvPr/>
        </p:nvSpPr>
        <p:spPr bwMode="auto">
          <a:xfrm flipH="1" flipV="1">
            <a:off x="3729038" y="4552950"/>
            <a:ext cx="1587" cy="679450"/>
          </a:xfrm>
          <a:prstGeom prst="line">
            <a:avLst/>
          </a:prstGeom>
          <a:noFill/>
          <a:ln w="50800">
            <a:solidFill>
              <a:srgbClr val="000066"/>
            </a:solidFill>
            <a:round/>
            <a:headEnd type="triangle" w="med" len="med"/>
            <a:tailEnd/>
          </a:ln>
          <a:effectLst>
            <a:prstShdw prst="shdw17" dist="17961" dir="2700000">
              <a:schemeClr val="bg1"/>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95" name="Line 131"/>
          <p:cNvSpPr>
            <a:spLocks noChangeShapeType="1"/>
          </p:cNvSpPr>
          <p:nvPr/>
        </p:nvSpPr>
        <p:spPr bwMode="auto">
          <a:xfrm flipH="1" flipV="1">
            <a:off x="6119813" y="4552950"/>
            <a:ext cx="1587" cy="679450"/>
          </a:xfrm>
          <a:prstGeom prst="line">
            <a:avLst/>
          </a:prstGeom>
          <a:noFill/>
          <a:ln w="50800">
            <a:solidFill>
              <a:srgbClr val="000066"/>
            </a:solidFill>
            <a:round/>
            <a:headEnd type="triangle" w="med" len="med"/>
            <a:tailEnd/>
          </a:ln>
          <a:effectLst>
            <a:prstShdw prst="shdw17" dist="17961" dir="2700000">
              <a:schemeClr val="bg1"/>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96" name="Line 132"/>
          <p:cNvSpPr>
            <a:spLocks noChangeShapeType="1"/>
          </p:cNvSpPr>
          <p:nvPr/>
        </p:nvSpPr>
        <p:spPr bwMode="auto">
          <a:xfrm flipH="1" flipV="1">
            <a:off x="4800600" y="3282950"/>
            <a:ext cx="1587" cy="679450"/>
          </a:xfrm>
          <a:prstGeom prst="line">
            <a:avLst/>
          </a:prstGeom>
          <a:noFill/>
          <a:ln w="50800">
            <a:solidFill>
              <a:srgbClr val="000066"/>
            </a:solidFill>
            <a:round/>
            <a:headEnd type="triangle" w="med" len="med"/>
            <a:tailEnd type="triangle" w="med" len="med"/>
          </a:ln>
          <a:effectLst>
            <a:prstShdw prst="shdw17" dist="17961" dir="2700000">
              <a:schemeClr val="bg1"/>
            </a:prstShdw>
          </a:effectLst>
          <a:extLst>
            <a:ext uri="{909E8E84-426E-40DD-AFC4-6F175D3DCCD1}">
              <a14:hiddenFill xmlns:a14="http://schemas.microsoft.com/office/drawing/2010/main">
                <a:noFill/>
              </a14:hiddenFill>
            </a:ext>
          </a:extLst>
        </p:spPr>
        <p:txBody>
          <a:bodyPr wrap="none" anchor="ctr"/>
          <a:lstStyle/>
          <a:p>
            <a:endParaRPr lang="en-US"/>
          </a:p>
        </p:txBody>
      </p:sp>
      <p:grpSp>
        <p:nvGrpSpPr>
          <p:cNvPr id="97" name="Group 134"/>
          <p:cNvGrpSpPr>
            <a:grpSpLocks/>
          </p:cNvGrpSpPr>
          <p:nvPr/>
        </p:nvGrpSpPr>
        <p:grpSpPr bwMode="auto">
          <a:xfrm>
            <a:off x="1943100" y="4014788"/>
            <a:ext cx="703263" cy="536575"/>
            <a:chOff x="4116" y="1864"/>
            <a:chExt cx="623" cy="405"/>
          </a:xfrm>
        </p:grpSpPr>
        <p:sp>
          <p:nvSpPr>
            <p:cNvPr id="98" name="Freeform 135"/>
            <p:cNvSpPr>
              <a:spLocks/>
            </p:cNvSpPr>
            <p:nvPr/>
          </p:nvSpPr>
          <p:spPr bwMode="auto">
            <a:xfrm>
              <a:off x="4116" y="1922"/>
              <a:ext cx="623" cy="347"/>
            </a:xfrm>
            <a:custGeom>
              <a:avLst/>
              <a:gdLst>
                <a:gd name="T0" fmla="*/ 622 w 623"/>
                <a:gd name="T1" fmla="*/ 3 h 347"/>
                <a:gd name="T2" fmla="*/ 622 w 623"/>
                <a:gd name="T3" fmla="*/ 285 h 347"/>
                <a:gd name="T4" fmla="*/ 612 w 623"/>
                <a:gd name="T5" fmla="*/ 296 h 347"/>
                <a:gd name="T6" fmla="*/ 597 w 623"/>
                <a:gd name="T7" fmla="*/ 305 h 347"/>
                <a:gd name="T8" fmla="*/ 574 w 623"/>
                <a:gd name="T9" fmla="*/ 314 h 347"/>
                <a:gd name="T10" fmla="*/ 545 w 623"/>
                <a:gd name="T11" fmla="*/ 323 h 347"/>
                <a:gd name="T12" fmla="*/ 505 w 623"/>
                <a:gd name="T13" fmla="*/ 331 h 347"/>
                <a:gd name="T14" fmla="*/ 464 w 623"/>
                <a:gd name="T15" fmla="*/ 337 h 347"/>
                <a:gd name="T16" fmla="*/ 419 w 623"/>
                <a:gd name="T17" fmla="*/ 341 h 347"/>
                <a:gd name="T18" fmla="*/ 377 w 623"/>
                <a:gd name="T19" fmla="*/ 343 h 347"/>
                <a:gd name="T20" fmla="*/ 338 w 623"/>
                <a:gd name="T21" fmla="*/ 346 h 347"/>
                <a:gd name="T22" fmla="*/ 296 w 623"/>
                <a:gd name="T23" fmla="*/ 346 h 347"/>
                <a:gd name="T24" fmla="*/ 246 w 623"/>
                <a:gd name="T25" fmla="*/ 343 h 347"/>
                <a:gd name="T26" fmla="*/ 204 w 623"/>
                <a:gd name="T27" fmla="*/ 342 h 347"/>
                <a:gd name="T28" fmla="*/ 160 w 623"/>
                <a:gd name="T29" fmla="*/ 338 h 347"/>
                <a:gd name="T30" fmla="*/ 120 w 623"/>
                <a:gd name="T31" fmla="*/ 332 h 347"/>
                <a:gd name="T32" fmla="*/ 88 w 623"/>
                <a:gd name="T33" fmla="*/ 326 h 347"/>
                <a:gd name="T34" fmla="*/ 56 w 623"/>
                <a:gd name="T35" fmla="*/ 318 h 347"/>
                <a:gd name="T36" fmla="*/ 31 w 623"/>
                <a:gd name="T37" fmla="*/ 309 h 347"/>
                <a:gd name="T38" fmla="*/ 19 w 623"/>
                <a:gd name="T39" fmla="*/ 303 h 347"/>
                <a:gd name="T40" fmla="*/ 7 w 623"/>
                <a:gd name="T41" fmla="*/ 295 h 347"/>
                <a:gd name="T42" fmla="*/ 0 w 623"/>
                <a:gd name="T43" fmla="*/ 284 h 347"/>
                <a:gd name="T44" fmla="*/ 0 w 623"/>
                <a:gd name="T45" fmla="*/ 0 h 347"/>
                <a:gd name="T46" fmla="*/ 622 w 623"/>
                <a:gd name="T47" fmla="*/ 3 h 3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23" h="347">
                  <a:moveTo>
                    <a:pt x="622" y="3"/>
                  </a:moveTo>
                  <a:lnTo>
                    <a:pt x="622" y="285"/>
                  </a:lnTo>
                  <a:lnTo>
                    <a:pt x="612" y="296"/>
                  </a:lnTo>
                  <a:lnTo>
                    <a:pt x="597" y="305"/>
                  </a:lnTo>
                  <a:lnTo>
                    <a:pt x="574" y="314"/>
                  </a:lnTo>
                  <a:lnTo>
                    <a:pt x="545" y="323"/>
                  </a:lnTo>
                  <a:lnTo>
                    <a:pt x="505" y="331"/>
                  </a:lnTo>
                  <a:lnTo>
                    <a:pt x="464" y="337"/>
                  </a:lnTo>
                  <a:lnTo>
                    <a:pt x="419" y="341"/>
                  </a:lnTo>
                  <a:lnTo>
                    <a:pt x="377" y="343"/>
                  </a:lnTo>
                  <a:lnTo>
                    <a:pt x="338" y="346"/>
                  </a:lnTo>
                  <a:lnTo>
                    <a:pt x="296" y="346"/>
                  </a:lnTo>
                  <a:lnTo>
                    <a:pt x="246" y="343"/>
                  </a:lnTo>
                  <a:lnTo>
                    <a:pt x="204" y="342"/>
                  </a:lnTo>
                  <a:lnTo>
                    <a:pt x="160" y="338"/>
                  </a:lnTo>
                  <a:lnTo>
                    <a:pt x="120" y="332"/>
                  </a:lnTo>
                  <a:lnTo>
                    <a:pt x="88" y="326"/>
                  </a:lnTo>
                  <a:lnTo>
                    <a:pt x="56" y="318"/>
                  </a:lnTo>
                  <a:lnTo>
                    <a:pt x="31" y="309"/>
                  </a:lnTo>
                  <a:lnTo>
                    <a:pt x="19" y="303"/>
                  </a:lnTo>
                  <a:lnTo>
                    <a:pt x="7" y="295"/>
                  </a:lnTo>
                  <a:lnTo>
                    <a:pt x="0" y="284"/>
                  </a:lnTo>
                  <a:lnTo>
                    <a:pt x="0" y="0"/>
                  </a:lnTo>
                  <a:lnTo>
                    <a:pt x="622" y="3"/>
                  </a:lnTo>
                </a:path>
              </a:pathLst>
            </a:custGeom>
            <a:gradFill rotWithShape="0">
              <a:gsLst>
                <a:gs pos="0">
                  <a:srgbClr val="00CC00"/>
                </a:gs>
                <a:gs pos="50000">
                  <a:srgbClr val="CCFF33"/>
                </a:gs>
                <a:gs pos="100000">
                  <a:srgbClr val="00CC00"/>
                </a:gs>
              </a:gsLst>
              <a:lin ang="0" scaled="1"/>
            </a:gra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Oval 136"/>
            <p:cNvSpPr>
              <a:spLocks noChangeArrowheads="1"/>
            </p:cNvSpPr>
            <p:nvPr/>
          </p:nvSpPr>
          <p:spPr bwMode="auto">
            <a:xfrm>
              <a:off x="4118" y="1864"/>
              <a:ext cx="613" cy="117"/>
            </a:xfrm>
            <a:prstGeom prst="ellipse">
              <a:avLst/>
            </a:prstGeom>
            <a:solidFill>
              <a:srgbClr val="CCFF33"/>
            </a:solidFill>
            <a:ln w="1270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0" name="Text Box 169"/>
          <p:cNvSpPr txBox="1">
            <a:spLocks noChangeArrowheads="1"/>
          </p:cNvSpPr>
          <p:nvPr/>
        </p:nvSpPr>
        <p:spPr bwMode="auto">
          <a:xfrm>
            <a:off x="5124065" y="6003925"/>
            <a:ext cx="212167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de-DE" sz="2000" b="1" dirty="0">
                <a:solidFill>
                  <a:srgbClr val="000066"/>
                </a:solidFill>
                <a:latin typeface="+mn-lt"/>
              </a:rPr>
              <a:t>Relational Storage</a:t>
            </a:r>
          </a:p>
        </p:txBody>
      </p:sp>
      <p:sp>
        <p:nvSpPr>
          <p:cNvPr id="101" name="Text Box 170"/>
          <p:cNvSpPr txBox="1">
            <a:spLocks noChangeArrowheads="1"/>
          </p:cNvSpPr>
          <p:nvPr/>
        </p:nvSpPr>
        <p:spPr bwMode="auto">
          <a:xfrm>
            <a:off x="1627605" y="4572000"/>
            <a:ext cx="1305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de-DE" sz="2000" b="1" dirty="0">
                <a:solidFill>
                  <a:srgbClr val="000066"/>
                </a:solidFill>
                <a:latin typeface="+mn-lt"/>
              </a:rPr>
              <a:t>Meta Data</a:t>
            </a:r>
          </a:p>
        </p:txBody>
      </p:sp>
      <p:sp>
        <p:nvSpPr>
          <p:cNvPr id="102" name="Line 171"/>
          <p:cNvSpPr>
            <a:spLocks noChangeShapeType="1"/>
          </p:cNvSpPr>
          <p:nvPr/>
        </p:nvSpPr>
        <p:spPr bwMode="auto">
          <a:xfrm>
            <a:off x="2643187" y="4279900"/>
            <a:ext cx="557213" cy="6350"/>
          </a:xfrm>
          <a:prstGeom prst="line">
            <a:avLst/>
          </a:prstGeom>
          <a:noFill/>
          <a:ln w="50800">
            <a:solidFill>
              <a:srgbClr val="000066"/>
            </a:solidFill>
            <a:round/>
            <a:headEnd type="triangle" w="med" len="med"/>
            <a:tailEnd type="triangle" w="med" len="med"/>
          </a:ln>
          <a:effectLst>
            <a:prstShdw prst="shdw17" dist="17961" dir="2700000">
              <a:schemeClr val="bg1"/>
            </a:prstShdw>
          </a:effectLst>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786879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400800"/>
          </a:xfrm>
        </p:spPr>
        <p:txBody>
          <a:bodyPr>
            <a:normAutofit fontScale="92500" lnSpcReduction="20000"/>
          </a:bodyPr>
          <a:lstStyle/>
          <a:p>
            <a:pPr algn="just"/>
            <a:r>
              <a:rPr lang="en-US" dirty="0"/>
              <a:t>HOLAP combines elements from MOLAP and ROLAP. HOLAP keeps the original data in relational tables but stores aggregations in a multidimensional format</a:t>
            </a:r>
            <a:r>
              <a:rPr lang="en-US" dirty="0" smtClean="0"/>
              <a:t>.</a:t>
            </a:r>
          </a:p>
          <a:p>
            <a:pPr algn="just">
              <a:spcBef>
                <a:spcPct val="50000"/>
              </a:spcBef>
              <a:buFontTx/>
              <a:buChar char="•"/>
            </a:pPr>
            <a:r>
              <a:rPr lang="en-US" dirty="0"/>
              <a:t>Combines MOLAP &amp; ROLAP</a:t>
            </a:r>
          </a:p>
          <a:p>
            <a:pPr algn="just">
              <a:spcBef>
                <a:spcPct val="50000"/>
              </a:spcBef>
              <a:buFontTx/>
              <a:buChar char="•"/>
            </a:pPr>
            <a:r>
              <a:rPr lang="en-US" dirty="0"/>
              <a:t>Utilizes both pre-calculated cubes &amp; relational data </a:t>
            </a:r>
            <a:r>
              <a:rPr lang="en-US" dirty="0" smtClean="0"/>
              <a:t>sources</a:t>
            </a:r>
          </a:p>
          <a:p>
            <a:pPr algn="just">
              <a:spcBef>
                <a:spcPct val="50000"/>
              </a:spcBef>
              <a:buFontTx/>
              <a:buChar char="•"/>
            </a:pPr>
            <a:r>
              <a:rPr lang="en-US" dirty="0" smtClean="0"/>
              <a:t>HOLAP Tools</a:t>
            </a:r>
          </a:p>
          <a:p>
            <a:pPr lvl="1" algn="just">
              <a:lnSpc>
                <a:spcPct val="80000"/>
              </a:lnSpc>
            </a:pPr>
            <a:r>
              <a:rPr lang="de-DE" sz="2000" dirty="0"/>
              <a:t>ORACLE 8i</a:t>
            </a:r>
          </a:p>
          <a:p>
            <a:pPr lvl="1" algn="just">
              <a:lnSpc>
                <a:spcPct val="80000"/>
              </a:lnSpc>
            </a:pPr>
            <a:r>
              <a:rPr lang="de-DE" sz="2000" dirty="0"/>
              <a:t>ORACLE Express Serve</a:t>
            </a:r>
          </a:p>
          <a:p>
            <a:pPr lvl="1" algn="just">
              <a:lnSpc>
                <a:spcPct val="80000"/>
              </a:lnSpc>
            </a:pPr>
            <a:r>
              <a:rPr lang="de-DE" sz="2000" dirty="0"/>
              <a:t>ORACLE Relational Access Manager</a:t>
            </a:r>
          </a:p>
          <a:p>
            <a:pPr lvl="1" algn="just">
              <a:lnSpc>
                <a:spcPct val="80000"/>
              </a:lnSpc>
            </a:pPr>
            <a:r>
              <a:rPr lang="de-DE" sz="2000" dirty="0"/>
              <a:t>ORACLE Express Clients (C/S and Web)</a:t>
            </a:r>
          </a:p>
          <a:p>
            <a:pPr algn="just">
              <a:spcBef>
                <a:spcPct val="50000"/>
              </a:spcBef>
              <a:buFontTx/>
              <a:buChar char="•"/>
            </a:pPr>
            <a:r>
              <a:rPr lang="en-US" dirty="0" smtClean="0"/>
              <a:t>HOLAP </a:t>
            </a:r>
            <a:r>
              <a:rPr lang="en-US" dirty="0"/>
              <a:t>Products:</a:t>
            </a:r>
          </a:p>
          <a:p>
            <a:pPr marL="684213" lvl="1" indent="0">
              <a:lnSpc>
                <a:spcPct val="90000"/>
              </a:lnSpc>
            </a:pPr>
            <a:r>
              <a:rPr lang="en-US" sz="2100" dirty="0"/>
              <a:t>Oracle Express</a:t>
            </a:r>
          </a:p>
          <a:p>
            <a:pPr marL="684213" lvl="1" indent="0">
              <a:lnSpc>
                <a:spcPct val="90000"/>
              </a:lnSpc>
            </a:pPr>
            <a:r>
              <a:rPr lang="en-US" sz="2100" dirty="0"/>
              <a:t>Seagate </a:t>
            </a:r>
            <a:r>
              <a:rPr lang="en-US" sz="2100" dirty="0" err="1"/>
              <a:t>Holos</a:t>
            </a:r>
            <a:endParaRPr lang="en-US" sz="2100" dirty="0"/>
          </a:p>
          <a:p>
            <a:pPr marL="684213" lvl="1" indent="0">
              <a:lnSpc>
                <a:spcPct val="90000"/>
              </a:lnSpc>
            </a:pPr>
            <a:r>
              <a:rPr lang="en-US" sz="2100" dirty="0" err="1"/>
              <a:t>Speedware</a:t>
            </a:r>
            <a:r>
              <a:rPr lang="en-US" sz="2100" dirty="0"/>
              <a:t> Media/M</a:t>
            </a:r>
          </a:p>
          <a:p>
            <a:pPr marL="684213" lvl="1" indent="0">
              <a:lnSpc>
                <a:spcPct val="90000"/>
              </a:lnSpc>
            </a:pPr>
            <a:r>
              <a:rPr lang="en-US" sz="2100" dirty="0"/>
              <a:t>Microsoft OLAP </a:t>
            </a:r>
            <a:r>
              <a:rPr lang="en-US" sz="2100" dirty="0" smtClean="0"/>
              <a:t>Services</a:t>
            </a:r>
            <a:endParaRPr lang="en-US" dirty="0"/>
          </a:p>
          <a:p>
            <a:pPr algn="just"/>
            <a:endParaRPr lang="en-US" dirty="0"/>
          </a:p>
        </p:txBody>
      </p:sp>
    </p:spTree>
    <p:extLst>
      <p:ext uri="{BB962C8B-B14F-4D97-AF65-F5344CB8AC3E}">
        <p14:creationId xmlns:p14="http://schemas.microsoft.com/office/powerpoint/2010/main" val="525524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19800"/>
          </a:xfrm>
        </p:spPr>
        <p:txBody>
          <a:bodyPr>
            <a:normAutofit/>
          </a:bodyPr>
          <a:lstStyle/>
          <a:p>
            <a:pPr marL="0" indent="0" algn="just">
              <a:spcBef>
                <a:spcPct val="50000"/>
              </a:spcBef>
              <a:buNone/>
            </a:pPr>
            <a:r>
              <a:rPr lang="en-US" sz="3600" b="1" dirty="0" smtClean="0"/>
              <a:t>HOLAP Features</a:t>
            </a:r>
            <a:r>
              <a:rPr lang="en-US" sz="3600" b="1" dirty="0"/>
              <a:t>:</a:t>
            </a:r>
          </a:p>
          <a:p>
            <a:pPr algn="just">
              <a:spcBef>
                <a:spcPct val="50000"/>
              </a:spcBef>
              <a:buFontTx/>
              <a:buChar char="•"/>
            </a:pPr>
            <a:r>
              <a:rPr lang="en-US" sz="3600" dirty="0"/>
              <a:t>For summary type info –  cube, (Faster response)</a:t>
            </a:r>
          </a:p>
          <a:p>
            <a:pPr algn="just">
              <a:spcBef>
                <a:spcPct val="50000"/>
              </a:spcBef>
              <a:buFontTx/>
              <a:buChar char="•"/>
            </a:pPr>
            <a:r>
              <a:rPr lang="en-US" sz="3600" dirty="0"/>
              <a:t>Ability to drill down – relational data sources (drill through detail to underlying data)</a:t>
            </a:r>
          </a:p>
          <a:p>
            <a:pPr algn="just">
              <a:spcBef>
                <a:spcPct val="50000"/>
              </a:spcBef>
              <a:buFontTx/>
              <a:buChar char="•"/>
            </a:pPr>
            <a:r>
              <a:rPr lang="en-US" sz="3600" dirty="0"/>
              <a:t>Source of data transparent to end-user</a:t>
            </a:r>
          </a:p>
          <a:p>
            <a:pPr algn="just"/>
            <a:endParaRPr lang="en-US" sz="3600" dirty="0"/>
          </a:p>
        </p:txBody>
      </p:sp>
    </p:spTree>
    <p:extLst>
      <p:ext uri="{BB962C8B-B14F-4D97-AF65-F5344CB8AC3E}">
        <p14:creationId xmlns:p14="http://schemas.microsoft.com/office/powerpoint/2010/main" val="3182535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accent6">
                    <a:lumMod val="50000"/>
                  </a:schemeClr>
                </a:solidFill>
                <a:latin typeface="Verdana" pitchFamily="34" charset="0"/>
              </a:rPr>
              <a:t>OLAP </a:t>
            </a:r>
            <a:r>
              <a:rPr lang="en-US" b="1" dirty="0" smtClean="0">
                <a:solidFill>
                  <a:schemeClr val="accent6">
                    <a:lumMod val="50000"/>
                  </a:schemeClr>
                </a:solidFill>
                <a:latin typeface="Verdana" pitchFamily="34" charset="0"/>
              </a:rPr>
              <a:t>Products</a:t>
            </a:r>
            <a:endParaRPr lang="en-US" dirty="0">
              <a:solidFill>
                <a:schemeClr val="accent6">
                  <a:lumMod val="50000"/>
                </a:schemeClr>
              </a:solidFill>
            </a:endParaRPr>
          </a:p>
        </p:txBody>
      </p:sp>
      <p:graphicFrame>
        <p:nvGraphicFramePr>
          <p:cNvPr id="4" name="Group 170"/>
          <p:cNvGraphicFramePr>
            <a:graphicFrameLocks noGrp="1"/>
          </p:cNvGraphicFramePr>
          <p:nvPr>
            <p:ph sz="half" idx="4294967295"/>
            <p:extLst>
              <p:ext uri="{D42A27DB-BD31-4B8C-83A1-F6EECF244321}">
                <p14:modId xmlns:p14="http://schemas.microsoft.com/office/powerpoint/2010/main" val="1779445218"/>
              </p:ext>
            </p:extLst>
          </p:nvPr>
        </p:nvGraphicFramePr>
        <p:xfrm>
          <a:off x="406400" y="1016007"/>
          <a:ext cx="8458200" cy="5562597"/>
        </p:xfrm>
        <a:graphic>
          <a:graphicData uri="http://schemas.openxmlformats.org/drawingml/2006/table">
            <a:tbl>
              <a:tblPr/>
              <a:tblGrid>
                <a:gridCol w="1902547"/>
                <a:gridCol w="3514502"/>
                <a:gridCol w="3041151"/>
              </a:tblGrid>
              <a:tr h="7364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Verdana" pitchFamily="34" charset="0"/>
                          <a:cs typeface="Times New Roman" pitchFamily="18" charset="0"/>
                        </a:rPr>
                        <a:t>OLAP Category</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0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Verdana" pitchFamily="34" charset="0"/>
                          <a:cs typeface="Times New Roman" pitchFamily="18" charset="0"/>
                        </a:rPr>
                        <a:t>Candidate Products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0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bg1"/>
                        </a:solidFill>
                        <a:effectLst/>
                        <a:latin typeface="Verdana" pitchFamily="34"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bg1"/>
                          </a:solidFill>
                          <a:effectLst/>
                          <a:latin typeface="Verdana" pitchFamily="34" charset="0"/>
                          <a:cs typeface="Times New Roman" pitchFamily="18" charset="0"/>
                        </a:rPr>
                        <a:t>Vendor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0FF">
                        <a:alpha val="50000"/>
                      </a:srgbClr>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1" i="0" u="none" strike="noStrike" cap="none" normalizeH="0" baseline="0" smtClean="0">
                          <a:ln>
                            <a:noFill/>
                          </a:ln>
                          <a:solidFill>
                            <a:schemeClr val="tx1"/>
                          </a:solidFill>
                          <a:effectLst/>
                          <a:latin typeface="Verdana" pitchFamily="34" charset="0"/>
                          <a:ea typeface="Times New Roman" pitchFamily="18" charset="0"/>
                          <a:cs typeface="Arial" pitchFamily="34" charset="0"/>
                        </a:rPr>
                        <a:t>ROLAP</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Microstrategy</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Microstrategy</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Business Objects</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Business Objects</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Crystal Holos (ROLAP Mode)</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Business Objects</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Essbase</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Hyperion</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Microsoft Analysis Services</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Microsoft</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Oracle Express (ROLAP Mode)</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Oracle</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Oracle Discoverer</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Oracle</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1" i="0" u="none" strike="noStrike" cap="none" normalizeH="0" baseline="0" smtClean="0">
                          <a:ln>
                            <a:noFill/>
                          </a:ln>
                          <a:solidFill>
                            <a:schemeClr val="tx1"/>
                          </a:solidFill>
                          <a:effectLst/>
                          <a:latin typeface="Verdana" pitchFamily="34" charset="0"/>
                          <a:ea typeface="Times New Roman" pitchFamily="18" charset="0"/>
                          <a:cs typeface="Arial" pitchFamily="34" charset="0"/>
                        </a:rPr>
                        <a:t>MOLAP</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Crystal Holos</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Business Objects</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Essbase</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Hyperion</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Microsoft Analysis Services</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Microsoft</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Oracle Express</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Oracle</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dirty="0" err="1" smtClean="0">
                          <a:ln>
                            <a:noFill/>
                          </a:ln>
                          <a:solidFill>
                            <a:schemeClr val="tx1"/>
                          </a:solidFill>
                          <a:effectLst/>
                          <a:latin typeface="Verdana" pitchFamily="34" charset="0"/>
                          <a:ea typeface="Times New Roman" pitchFamily="18" charset="0"/>
                          <a:cs typeface="Arial" pitchFamily="34" charset="0"/>
                        </a:rPr>
                        <a:t>Cognos</a:t>
                      </a:r>
                      <a:r>
                        <a:rPr kumimoji="0" lang="en-US" sz="1200" b="0" i="0" u="none" strike="noStrike" cap="none" normalizeH="0" baseline="0" dirty="0" smtClean="0">
                          <a:ln>
                            <a:noFill/>
                          </a:ln>
                          <a:solidFill>
                            <a:schemeClr val="tx1"/>
                          </a:solidFill>
                          <a:effectLst/>
                          <a:latin typeface="Verdana" pitchFamily="34" charset="0"/>
                          <a:ea typeface="Times New Roman" pitchFamily="18" charset="0"/>
                          <a:cs typeface="Arial" pitchFamily="34" charset="0"/>
                        </a:rPr>
                        <a:t> </a:t>
                      </a:r>
                      <a:r>
                        <a:rPr kumimoji="0" lang="en-US" sz="1200" b="0" i="0" u="none" strike="noStrike" cap="none" normalizeH="0" baseline="0" dirty="0" err="1" smtClean="0">
                          <a:ln>
                            <a:noFill/>
                          </a:ln>
                          <a:solidFill>
                            <a:schemeClr val="tx1"/>
                          </a:solidFill>
                          <a:effectLst/>
                          <a:latin typeface="Verdana" pitchFamily="34" charset="0"/>
                          <a:ea typeface="Times New Roman" pitchFamily="18" charset="0"/>
                          <a:cs typeface="Arial" pitchFamily="34" charset="0"/>
                        </a:rPr>
                        <a:t>Powerplay</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dirty="0" err="1" smtClean="0">
                          <a:ln>
                            <a:noFill/>
                          </a:ln>
                          <a:solidFill>
                            <a:schemeClr val="tx1"/>
                          </a:solidFill>
                          <a:effectLst/>
                          <a:latin typeface="Verdana" pitchFamily="34" charset="0"/>
                          <a:ea typeface="Times New Roman" pitchFamily="18" charset="0"/>
                          <a:cs typeface="Arial" pitchFamily="34" charset="0"/>
                        </a:rPr>
                        <a:t>Cognos</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1" i="0" u="none" strike="noStrike" cap="none" normalizeH="0" baseline="0" smtClean="0">
                          <a:ln>
                            <a:noFill/>
                          </a:ln>
                          <a:solidFill>
                            <a:schemeClr val="tx1"/>
                          </a:solidFill>
                          <a:effectLst/>
                          <a:latin typeface="Verdana" pitchFamily="34" charset="0"/>
                          <a:ea typeface="Times New Roman" pitchFamily="18" charset="0"/>
                          <a:cs typeface="Arial" pitchFamily="34" charset="0"/>
                        </a:rPr>
                        <a:t>HOLAP</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Hyperion Essbase+Intelligence</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Hyperion</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Cognos Powerplay+Impromptu</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Cognos</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32174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smtClean="0">
                          <a:ln>
                            <a:noFill/>
                          </a:ln>
                          <a:solidFill>
                            <a:schemeClr val="tx1"/>
                          </a:solidFill>
                          <a:effectLst/>
                          <a:latin typeface="Verdana" pitchFamily="34" charset="0"/>
                          <a:ea typeface="Times New Roman" pitchFamily="18"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dirty="0" smtClean="0">
                          <a:ln>
                            <a:noFill/>
                          </a:ln>
                          <a:solidFill>
                            <a:schemeClr val="tx1"/>
                          </a:solidFill>
                          <a:effectLst/>
                          <a:latin typeface="Verdana" pitchFamily="34" charset="0"/>
                          <a:ea typeface="Times New Roman" pitchFamily="18" charset="0"/>
                          <a:cs typeface="Arial" pitchFamily="34" charset="0"/>
                        </a:rPr>
                        <a:t>Business </a:t>
                      </a:r>
                      <a:r>
                        <a:rPr kumimoji="0" lang="en-US" sz="1200" b="0" i="0" u="none" strike="noStrike" cap="none" normalizeH="0" baseline="0" dirty="0" err="1" smtClean="0">
                          <a:ln>
                            <a:noFill/>
                          </a:ln>
                          <a:solidFill>
                            <a:schemeClr val="tx1"/>
                          </a:solidFill>
                          <a:effectLst/>
                          <a:latin typeface="Verdana" pitchFamily="34" charset="0"/>
                          <a:ea typeface="Times New Roman" pitchFamily="18" charset="0"/>
                          <a:cs typeface="Arial" pitchFamily="34" charset="0"/>
                        </a:rPr>
                        <a:t>Objects+Crystal</a:t>
                      </a:r>
                      <a:r>
                        <a:rPr kumimoji="0" lang="en-US" sz="1200" b="0" i="0" u="none" strike="noStrike" cap="none" normalizeH="0" baseline="0" dirty="0" smtClean="0">
                          <a:ln>
                            <a:noFill/>
                          </a:ln>
                          <a:solidFill>
                            <a:schemeClr val="tx1"/>
                          </a:solidFill>
                          <a:effectLst/>
                          <a:latin typeface="Verdana" pitchFamily="34" charset="0"/>
                          <a:ea typeface="Times New Roman" pitchFamily="18" charset="0"/>
                          <a:cs typeface="Arial" pitchFamily="34" charset="0"/>
                        </a:rPr>
                        <a:t> </a:t>
                      </a:r>
                      <a:r>
                        <a:rPr kumimoji="0" lang="en-US" sz="1200" b="0" i="0" u="none" strike="noStrike" cap="none" normalizeH="0" baseline="0" dirty="0" err="1" smtClean="0">
                          <a:ln>
                            <a:noFill/>
                          </a:ln>
                          <a:solidFill>
                            <a:schemeClr val="tx1"/>
                          </a:solidFill>
                          <a:effectLst/>
                          <a:latin typeface="Verdana" pitchFamily="34" charset="0"/>
                          <a:ea typeface="Times New Roman" pitchFamily="18" charset="0"/>
                          <a:cs typeface="Arial" pitchFamily="34" charset="0"/>
                        </a:rPr>
                        <a:t>Holos</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0363" algn="l"/>
                          <a:tab pos="457200" algn="l"/>
                          <a:tab pos="720725" algn="l"/>
                          <a:tab pos="1439863" algn="l"/>
                          <a:tab pos="2160588" algn="l"/>
                          <a:tab pos="2879725" algn="l"/>
                        </a:tabLst>
                      </a:pPr>
                      <a:r>
                        <a:rPr kumimoji="0" lang="en-US" sz="1200" b="0" i="0" u="none" strike="noStrike" cap="none" normalizeH="0" baseline="0" dirty="0" smtClean="0">
                          <a:ln>
                            <a:noFill/>
                          </a:ln>
                          <a:solidFill>
                            <a:schemeClr val="tx1"/>
                          </a:solidFill>
                          <a:effectLst/>
                          <a:latin typeface="Verdana" pitchFamily="34" charset="0"/>
                          <a:ea typeface="Times New Roman" pitchFamily="18" charset="0"/>
                          <a:cs typeface="Arial" pitchFamily="34" charset="0"/>
                        </a:rPr>
                        <a:t>Business Objects</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Tree>
    <p:extLst>
      <p:ext uri="{BB962C8B-B14F-4D97-AF65-F5344CB8AC3E}">
        <p14:creationId xmlns:p14="http://schemas.microsoft.com/office/powerpoint/2010/main" val="4175192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fontScale="90000"/>
          </a:bodyPr>
          <a:lstStyle/>
          <a:p>
            <a:r>
              <a:rPr lang="en-US" b="1" dirty="0">
                <a:solidFill>
                  <a:schemeClr val="accent6">
                    <a:lumMod val="50000"/>
                  </a:schemeClr>
                </a:solidFill>
              </a:rPr>
              <a:t>Typical OLAP Operations</a:t>
            </a:r>
          </a:p>
        </p:txBody>
      </p:sp>
      <p:sp>
        <p:nvSpPr>
          <p:cNvPr id="3" name="Content Placeholder 2"/>
          <p:cNvSpPr>
            <a:spLocks noGrp="1"/>
          </p:cNvSpPr>
          <p:nvPr>
            <p:ph idx="1"/>
          </p:nvPr>
        </p:nvSpPr>
        <p:spPr>
          <a:xfrm>
            <a:off x="152400" y="914400"/>
            <a:ext cx="8839200" cy="5791200"/>
          </a:xfrm>
        </p:spPr>
        <p:txBody>
          <a:bodyPr>
            <a:noAutofit/>
          </a:bodyPr>
          <a:lstStyle/>
          <a:p>
            <a:pPr marL="0" indent="0" algn="just">
              <a:lnSpc>
                <a:spcPct val="110000"/>
              </a:lnSpc>
              <a:buNone/>
            </a:pPr>
            <a:r>
              <a:rPr lang="en-US" sz="1500" b="1" dirty="0">
                <a:solidFill>
                  <a:schemeClr val="hlink"/>
                </a:solidFill>
              </a:rPr>
              <a:t>Roll up (drill-up</a:t>
            </a:r>
            <a:r>
              <a:rPr lang="en-US" sz="1500" b="1" dirty="0" smtClean="0">
                <a:solidFill>
                  <a:schemeClr val="hlink"/>
                </a:solidFill>
              </a:rPr>
              <a:t>) or Aggregation:</a:t>
            </a:r>
            <a:r>
              <a:rPr lang="en-US" sz="1500" b="1" dirty="0" smtClean="0"/>
              <a:t> </a:t>
            </a:r>
            <a:r>
              <a:rPr lang="en-US" sz="1500" dirty="0"/>
              <a:t>summarize data</a:t>
            </a:r>
          </a:p>
          <a:p>
            <a:pPr lvl="1" algn="just">
              <a:lnSpc>
                <a:spcPct val="110000"/>
              </a:lnSpc>
            </a:pPr>
            <a:r>
              <a:rPr lang="en-US" sz="1500" i="1" dirty="0"/>
              <a:t>by climbing up hierarchy or by dimension </a:t>
            </a:r>
            <a:r>
              <a:rPr lang="en-US" sz="1500" i="1" dirty="0" smtClean="0"/>
              <a:t>reduction</a:t>
            </a:r>
          </a:p>
          <a:p>
            <a:pPr lvl="1" algn="just">
              <a:lnSpc>
                <a:spcPct val="110000"/>
              </a:lnSpc>
            </a:pPr>
            <a:r>
              <a:rPr lang="en-US" sz="1500" dirty="0"/>
              <a:t>Data is summarized with increasing </a:t>
            </a:r>
            <a:r>
              <a:rPr lang="en-US" sz="1500" dirty="0" smtClean="0"/>
              <a:t>generalization</a:t>
            </a:r>
          </a:p>
          <a:p>
            <a:pPr lvl="1" algn="just"/>
            <a:r>
              <a:rPr lang="en-US" sz="1500" dirty="0"/>
              <a:t>dimension reduction:  e.g., total sales by city</a:t>
            </a:r>
          </a:p>
          <a:p>
            <a:pPr lvl="1" algn="just"/>
            <a:r>
              <a:rPr lang="en-US" sz="1500" dirty="0"/>
              <a:t>summarization over aggregate hierarchy: e.g., total sales by city and year -&gt; total sales by region and by </a:t>
            </a:r>
            <a:r>
              <a:rPr lang="en-US" sz="1500" dirty="0" smtClean="0"/>
              <a:t>year</a:t>
            </a:r>
            <a:endParaRPr lang="en-US" sz="1500" dirty="0"/>
          </a:p>
          <a:p>
            <a:pPr marL="0" indent="0" algn="just">
              <a:lnSpc>
                <a:spcPct val="110000"/>
              </a:lnSpc>
              <a:buNone/>
            </a:pPr>
            <a:r>
              <a:rPr lang="en-US" sz="1500" b="1" dirty="0">
                <a:solidFill>
                  <a:schemeClr val="hlink"/>
                </a:solidFill>
              </a:rPr>
              <a:t>Drill down (roll down):</a:t>
            </a:r>
            <a:r>
              <a:rPr lang="en-US" sz="1500" b="1" dirty="0"/>
              <a:t> </a:t>
            </a:r>
            <a:r>
              <a:rPr lang="en-US" sz="1500" dirty="0"/>
              <a:t>reverse of roll-up</a:t>
            </a:r>
          </a:p>
          <a:p>
            <a:pPr lvl="1" algn="just">
              <a:lnSpc>
                <a:spcPct val="110000"/>
              </a:lnSpc>
            </a:pPr>
            <a:r>
              <a:rPr lang="en-US" sz="1500" i="1" dirty="0"/>
              <a:t>from higher level summary to lower level summary or detailed data, or introducing new </a:t>
            </a:r>
            <a:r>
              <a:rPr lang="en-US" sz="1500" i="1" dirty="0" smtClean="0"/>
              <a:t>dimensions</a:t>
            </a:r>
          </a:p>
          <a:p>
            <a:pPr lvl="1" algn="just">
              <a:lnSpc>
                <a:spcPct val="110000"/>
              </a:lnSpc>
            </a:pPr>
            <a:r>
              <a:rPr lang="en-US" sz="1500" dirty="0"/>
              <a:t>going from summary to more detailed </a:t>
            </a:r>
            <a:r>
              <a:rPr lang="en-US" sz="1500" dirty="0" smtClean="0"/>
              <a:t>views</a:t>
            </a:r>
          </a:p>
          <a:p>
            <a:pPr lvl="1" algn="just">
              <a:lnSpc>
                <a:spcPct val="110000"/>
              </a:lnSpc>
            </a:pPr>
            <a:r>
              <a:rPr lang="en-US" sz="1500" dirty="0"/>
              <a:t>Increasing levels of detail are </a:t>
            </a:r>
            <a:r>
              <a:rPr lang="en-US" sz="1500" dirty="0" smtClean="0"/>
              <a:t>revealed</a:t>
            </a:r>
            <a:endParaRPr lang="en-US" sz="1500" i="1" dirty="0"/>
          </a:p>
          <a:p>
            <a:pPr marL="0" indent="0" algn="just">
              <a:lnSpc>
                <a:spcPct val="110000"/>
              </a:lnSpc>
              <a:buNone/>
            </a:pPr>
            <a:r>
              <a:rPr lang="en-US" sz="1500" b="1" dirty="0">
                <a:solidFill>
                  <a:schemeClr val="hlink"/>
                </a:solidFill>
              </a:rPr>
              <a:t>Slice and </a:t>
            </a:r>
            <a:r>
              <a:rPr lang="en-US" sz="1500" b="1" dirty="0" smtClean="0">
                <a:solidFill>
                  <a:schemeClr val="hlink"/>
                </a:solidFill>
              </a:rPr>
              <a:t>Dice</a:t>
            </a:r>
            <a:r>
              <a:rPr lang="en-US" sz="1500" b="1" dirty="0">
                <a:solidFill>
                  <a:schemeClr val="hlink"/>
                </a:solidFill>
              </a:rPr>
              <a:t>:</a:t>
            </a:r>
            <a:r>
              <a:rPr lang="en-US" sz="1500" b="1" dirty="0"/>
              <a:t> </a:t>
            </a:r>
          </a:p>
          <a:p>
            <a:pPr lvl="1" algn="just">
              <a:lnSpc>
                <a:spcPct val="110000"/>
              </a:lnSpc>
            </a:pPr>
            <a:r>
              <a:rPr lang="en-US" sz="1500" i="1" dirty="0"/>
              <a:t>project and select</a:t>
            </a:r>
            <a:r>
              <a:rPr lang="en-US" sz="1500" dirty="0"/>
              <a:t> </a:t>
            </a:r>
            <a:endParaRPr lang="en-US" sz="1500" dirty="0" smtClean="0"/>
          </a:p>
          <a:p>
            <a:pPr lvl="1" algn="just">
              <a:lnSpc>
                <a:spcPct val="110000"/>
              </a:lnSpc>
            </a:pPr>
            <a:r>
              <a:rPr lang="en-US" sz="1500" dirty="0"/>
              <a:t>Performing projection operations on the dimensions</a:t>
            </a:r>
            <a:r>
              <a:rPr lang="en-US" sz="1500" dirty="0" smtClean="0"/>
              <a:t>.</a:t>
            </a:r>
            <a:endParaRPr lang="en-US" sz="1500" dirty="0"/>
          </a:p>
          <a:p>
            <a:pPr marL="0" indent="0" algn="just">
              <a:lnSpc>
                <a:spcPct val="110000"/>
              </a:lnSpc>
              <a:buNone/>
            </a:pPr>
            <a:r>
              <a:rPr lang="en-US" sz="1500" b="1" dirty="0">
                <a:solidFill>
                  <a:schemeClr val="hlink"/>
                </a:solidFill>
              </a:rPr>
              <a:t>Pivot (rotate):</a:t>
            </a:r>
            <a:r>
              <a:rPr lang="en-US" sz="1500" b="1" dirty="0"/>
              <a:t> </a:t>
            </a:r>
          </a:p>
          <a:p>
            <a:pPr lvl="1" algn="just">
              <a:lnSpc>
                <a:spcPct val="110000"/>
              </a:lnSpc>
            </a:pPr>
            <a:r>
              <a:rPr lang="en-US" sz="1500" i="1" dirty="0"/>
              <a:t>reorient the cube, visualization, 3D to series of 2D planes</a:t>
            </a:r>
            <a:r>
              <a:rPr lang="en-US" sz="1500" i="1" dirty="0" smtClean="0"/>
              <a:t>.</a:t>
            </a:r>
          </a:p>
          <a:p>
            <a:pPr lvl="1" algn="just">
              <a:lnSpc>
                <a:spcPct val="110000"/>
              </a:lnSpc>
            </a:pPr>
            <a:r>
              <a:rPr lang="en-US" sz="1500" dirty="0"/>
              <a:t>Cross tabulation is </a:t>
            </a:r>
            <a:r>
              <a:rPr lang="en-US" sz="1500" dirty="0" smtClean="0"/>
              <a:t>performed</a:t>
            </a:r>
            <a:endParaRPr lang="en-US" sz="1500" i="1" dirty="0"/>
          </a:p>
          <a:p>
            <a:pPr marL="0" indent="0" algn="just">
              <a:lnSpc>
                <a:spcPct val="110000"/>
              </a:lnSpc>
              <a:buNone/>
            </a:pPr>
            <a:r>
              <a:rPr lang="en-US" sz="1500" dirty="0"/>
              <a:t>Other </a:t>
            </a:r>
            <a:r>
              <a:rPr lang="en-US" sz="1500" dirty="0" smtClean="0"/>
              <a:t>operations:</a:t>
            </a:r>
            <a:endParaRPr lang="en-US" sz="1500" dirty="0"/>
          </a:p>
          <a:p>
            <a:pPr lvl="1" algn="just">
              <a:lnSpc>
                <a:spcPct val="110000"/>
              </a:lnSpc>
            </a:pPr>
            <a:r>
              <a:rPr lang="en-US" sz="1500" b="1" i="1" dirty="0">
                <a:solidFill>
                  <a:schemeClr val="hlink"/>
                </a:solidFill>
              </a:rPr>
              <a:t>drill across:</a:t>
            </a:r>
            <a:r>
              <a:rPr lang="en-US" sz="1500" b="1" i="1" dirty="0"/>
              <a:t> </a:t>
            </a:r>
            <a:r>
              <a:rPr lang="en-US" sz="1500" i="1" dirty="0"/>
              <a:t>involving (across) more than one fact table</a:t>
            </a:r>
            <a:endParaRPr lang="en-US" sz="1500" dirty="0"/>
          </a:p>
          <a:p>
            <a:pPr lvl="1" algn="just">
              <a:lnSpc>
                <a:spcPct val="110000"/>
              </a:lnSpc>
            </a:pPr>
            <a:r>
              <a:rPr lang="en-US" sz="1500" b="1" i="1" dirty="0">
                <a:solidFill>
                  <a:schemeClr val="hlink"/>
                </a:solidFill>
              </a:rPr>
              <a:t>drill through:</a:t>
            </a:r>
            <a:r>
              <a:rPr lang="en-US" sz="1500" b="1" i="1" dirty="0"/>
              <a:t> </a:t>
            </a:r>
            <a:r>
              <a:rPr lang="en-US" sz="1500" i="1" dirty="0"/>
              <a:t>through the bottom level of the cube to its back-end relational tables (using SQL)</a:t>
            </a:r>
            <a:endParaRPr lang="en-US" sz="1500" dirty="0"/>
          </a:p>
          <a:p>
            <a:pPr marL="0" indent="0" algn="just">
              <a:buNone/>
            </a:pPr>
            <a:endParaRPr lang="en-US" sz="1500" dirty="0"/>
          </a:p>
        </p:txBody>
      </p:sp>
    </p:spTree>
    <p:extLst>
      <p:ext uri="{BB962C8B-B14F-4D97-AF65-F5344CB8AC3E}">
        <p14:creationId xmlns:p14="http://schemas.microsoft.com/office/powerpoint/2010/main" val="3505910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4524375"/>
            <a:ext cx="8752191" cy="1647825"/>
          </a:xfrm>
        </p:spPr>
        <p:txBody>
          <a:bodyPr>
            <a:noAutofit/>
          </a:bodyPr>
          <a:lstStyle/>
          <a:p>
            <a:pPr algn="just"/>
            <a:r>
              <a:rPr lang="en-US" sz="3200" dirty="0" smtClean="0"/>
              <a:t>Table: A </a:t>
            </a:r>
            <a:r>
              <a:rPr lang="en-US" sz="3200" dirty="0"/>
              <a:t>3-D view of sales </a:t>
            </a:r>
            <a:r>
              <a:rPr lang="en-US" sz="3200" dirty="0" smtClean="0"/>
              <a:t>data </a:t>
            </a:r>
            <a:r>
              <a:rPr lang="en-US" sz="3200" dirty="0"/>
              <a:t>according to the dimensions </a:t>
            </a:r>
            <a:r>
              <a:rPr lang="en-US" sz="3200" i="1" dirty="0"/>
              <a:t>time</a:t>
            </a:r>
            <a:r>
              <a:rPr lang="en-US" sz="3200" dirty="0"/>
              <a:t>, </a:t>
            </a:r>
            <a:r>
              <a:rPr lang="en-US" sz="3200" i="1" dirty="0"/>
              <a:t>item</a:t>
            </a:r>
            <a:r>
              <a:rPr lang="en-US" sz="3200" dirty="0"/>
              <a:t>, </a:t>
            </a:r>
            <a:r>
              <a:rPr lang="en-US" sz="3200" dirty="0" smtClean="0"/>
              <a:t>and </a:t>
            </a:r>
            <a:r>
              <a:rPr lang="en-US" sz="3200" i="1" dirty="0" smtClean="0"/>
              <a:t>location</a:t>
            </a:r>
            <a:r>
              <a:rPr lang="en-US" sz="3200" dirty="0"/>
              <a:t>. The measure displayed is </a:t>
            </a:r>
            <a:r>
              <a:rPr lang="en-US" sz="3200" i="1" dirty="0"/>
              <a:t>dollars sold </a:t>
            </a:r>
            <a:r>
              <a:rPr lang="en-US" sz="3200" dirty="0"/>
              <a:t>(in thousands).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33400"/>
            <a:ext cx="8752191"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089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79" y="5647277"/>
            <a:ext cx="8913421" cy="1164685"/>
          </a:xfrm>
        </p:spPr>
        <p:txBody>
          <a:bodyPr>
            <a:noAutofit/>
          </a:bodyPr>
          <a:lstStyle/>
          <a:p>
            <a:pPr algn="just"/>
            <a:r>
              <a:rPr lang="en-US" sz="2400" dirty="0" smtClean="0"/>
              <a:t>Figure: A </a:t>
            </a:r>
            <a:r>
              <a:rPr lang="en-US" sz="2400" dirty="0"/>
              <a:t>3-D data cube representation of the data in </a:t>
            </a:r>
            <a:r>
              <a:rPr lang="en-US" sz="2400" dirty="0" smtClean="0"/>
              <a:t>the table above, </a:t>
            </a:r>
            <a:r>
              <a:rPr lang="en-US" sz="2400" dirty="0"/>
              <a:t>according to the </a:t>
            </a:r>
            <a:r>
              <a:rPr lang="en-US" sz="2400" dirty="0" smtClean="0"/>
              <a:t>dimensions </a:t>
            </a:r>
            <a:r>
              <a:rPr lang="en-US" sz="2400" i="1" dirty="0" smtClean="0"/>
              <a:t>time</a:t>
            </a:r>
            <a:r>
              <a:rPr lang="en-US" sz="2400" dirty="0" smtClean="0"/>
              <a:t>, </a:t>
            </a:r>
            <a:r>
              <a:rPr lang="en-US" sz="2400" i="1" dirty="0" smtClean="0"/>
              <a:t>item</a:t>
            </a:r>
            <a:r>
              <a:rPr lang="en-US" sz="2400" dirty="0"/>
              <a:t>, and </a:t>
            </a:r>
            <a:r>
              <a:rPr lang="en-US" sz="2400" i="1" dirty="0"/>
              <a:t>location</a:t>
            </a:r>
            <a:r>
              <a:rPr lang="en-US" sz="2400" dirty="0"/>
              <a:t>. The measure displayed is </a:t>
            </a:r>
            <a:r>
              <a:rPr lang="en-US" sz="2400" i="1" dirty="0"/>
              <a:t>dollars sold </a:t>
            </a:r>
            <a:r>
              <a:rPr lang="en-US" sz="2400" dirty="0"/>
              <a:t>(in thousands).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76200"/>
            <a:ext cx="6781799" cy="557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284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372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124200" y="4105870"/>
            <a:ext cx="2743200" cy="923330"/>
          </a:xfrm>
          <a:prstGeom prst="rect">
            <a:avLst/>
          </a:prstGeom>
        </p:spPr>
        <p:txBody>
          <a:bodyPr wrap="square">
            <a:spAutoFit/>
          </a:bodyPr>
          <a:lstStyle/>
          <a:p>
            <a:pPr algn="just"/>
            <a:r>
              <a:rPr lang="en-US" dirty="0" smtClean="0"/>
              <a:t>Figure: Examples </a:t>
            </a:r>
            <a:r>
              <a:rPr lang="en-US" dirty="0"/>
              <a:t>of typical OLAP operations on multidimensional data</a:t>
            </a:r>
          </a:p>
        </p:txBody>
      </p:sp>
    </p:spTree>
    <p:extLst>
      <p:ext uri="{BB962C8B-B14F-4D97-AF65-F5344CB8AC3E}">
        <p14:creationId xmlns:p14="http://schemas.microsoft.com/office/powerpoint/2010/main" val="496300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763000" cy="6400800"/>
          </a:xfrm>
        </p:spPr>
        <p:txBody>
          <a:bodyPr>
            <a:normAutofit/>
          </a:bodyPr>
          <a:lstStyle/>
          <a:p>
            <a:pPr algn="just"/>
            <a:r>
              <a:rPr lang="en-US" dirty="0">
                <a:cs typeface="Times New Roman" pitchFamily="18" charset="0"/>
              </a:rPr>
              <a:t>Can easily answer ‘</a:t>
            </a:r>
            <a:r>
              <a:rPr lang="en-US" dirty="0">
                <a:solidFill>
                  <a:srgbClr val="0070C0"/>
                </a:solidFill>
                <a:cs typeface="Times New Roman" pitchFamily="18" charset="0"/>
              </a:rPr>
              <a:t>who</a:t>
            </a:r>
            <a:r>
              <a:rPr lang="en-US" dirty="0">
                <a:cs typeface="Times New Roman" pitchFamily="18" charset="0"/>
              </a:rPr>
              <a:t>?’ and ‘</a:t>
            </a:r>
            <a:r>
              <a:rPr lang="en-US" dirty="0">
                <a:solidFill>
                  <a:srgbClr val="0070C0"/>
                </a:solidFill>
                <a:cs typeface="Times New Roman" pitchFamily="18" charset="0"/>
              </a:rPr>
              <a:t>what</a:t>
            </a:r>
            <a:r>
              <a:rPr lang="en-US" dirty="0">
                <a:cs typeface="Times New Roman" pitchFamily="18" charset="0"/>
              </a:rPr>
              <a:t>?’ questions, however, ability to answer ‘</a:t>
            </a:r>
            <a:r>
              <a:rPr lang="en-US" dirty="0">
                <a:solidFill>
                  <a:srgbClr val="0070C0"/>
                </a:solidFill>
                <a:cs typeface="Times New Roman" pitchFamily="18" charset="0"/>
              </a:rPr>
              <a:t>what if</a:t>
            </a:r>
            <a:r>
              <a:rPr lang="en-US" dirty="0">
                <a:cs typeface="Times New Roman" pitchFamily="18" charset="0"/>
              </a:rPr>
              <a:t>?’ and ‘</a:t>
            </a:r>
            <a:r>
              <a:rPr lang="en-US" dirty="0">
                <a:solidFill>
                  <a:srgbClr val="0070C0"/>
                </a:solidFill>
                <a:cs typeface="Times New Roman" pitchFamily="18" charset="0"/>
              </a:rPr>
              <a:t>why</a:t>
            </a:r>
            <a:r>
              <a:rPr lang="en-US" dirty="0">
                <a:cs typeface="Times New Roman" pitchFamily="18" charset="0"/>
              </a:rPr>
              <a:t>?’ type questions distinguishes OLAP from general-purpose query tools. </a:t>
            </a:r>
          </a:p>
          <a:p>
            <a:pPr algn="just"/>
            <a:r>
              <a:rPr lang="en-US" dirty="0">
                <a:cs typeface="Times New Roman" pitchFamily="18" charset="0"/>
              </a:rPr>
              <a:t>Enables users to gain a deeper understanding and knowledge about various aspects of their corporate data through fast, consistent, interactive access to a wide variety of possible views of the data. </a:t>
            </a:r>
          </a:p>
          <a:p>
            <a:pPr algn="just"/>
            <a:r>
              <a:rPr lang="en-US" dirty="0">
                <a:cs typeface="Times New Roman" pitchFamily="18" charset="0"/>
              </a:rPr>
              <a:t>Allows users to view corporate data in such a way that it is a better model of the true dimensionality of the enterprise</a:t>
            </a:r>
            <a:r>
              <a:rPr lang="en-US" dirty="0" smtClean="0">
                <a:cs typeface="Times New Roman" pitchFamily="18" charset="0"/>
              </a:rPr>
              <a:t>.</a:t>
            </a:r>
            <a:endParaRPr lang="en-GB" dirty="0"/>
          </a:p>
        </p:txBody>
      </p:sp>
    </p:spTree>
    <p:extLst>
      <p:ext uri="{BB962C8B-B14F-4D97-AF65-F5344CB8AC3E}">
        <p14:creationId xmlns:p14="http://schemas.microsoft.com/office/powerpoint/2010/main" val="126563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a:ea typeface="PMingLiU" pitchFamily="18" charset="-120"/>
              </a:rPr>
              <a:t>Roll-up and Drill-down</a:t>
            </a:r>
            <a:endParaRPr lang="en-US" b="1" dirty="0"/>
          </a:p>
        </p:txBody>
      </p:sp>
      <p:sp>
        <p:nvSpPr>
          <p:cNvPr id="3" name="Content Placeholder 2"/>
          <p:cNvSpPr>
            <a:spLocks noGrp="1"/>
          </p:cNvSpPr>
          <p:nvPr>
            <p:ph idx="1"/>
          </p:nvPr>
        </p:nvSpPr>
        <p:spPr>
          <a:xfrm>
            <a:off x="228600" y="1600200"/>
            <a:ext cx="8610600" cy="4525963"/>
          </a:xfrm>
        </p:spPr>
        <p:txBody>
          <a:bodyPr>
            <a:normAutofit fontScale="92500" lnSpcReduction="20000"/>
          </a:bodyPr>
          <a:lstStyle/>
          <a:p>
            <a:pPr algn="just">
              <a:buNone/>
            </a:pPr>
            <a:r>
              <a:rPr lang="en-US" altLang="zh-TW" dirty="0" smtClean="0">
                <a:ea typeface="PMingLiU" pitchFamily="18" charset="-120"/>
              </a:rPr>
              <a:t>	The </a:t>
            </a:r>
            <a:r>
              <a:rPr lang="en-US" altLang="zh-TW" b="1" dirty="0" smtClean="0">
                <a:ea typeface="PMingLiU" pitchFamily="18" charset="-120"/>
              </a:rPr>
              <a:t>roll-up</a:t>
            </a:r>
            <a:r>
              <a:rPr lang="en-US" altLang="zh-TW" dirty="0" smtClean="0">
                <a:ea typeface="PMingLiU" pitchFamily="18" charset="-120"/>
              </a:rPr>
              <a:t> operation performs aggregation on a data cube, either by climbing up a concept hierarchy for a dimension or by dimension reduction such that one or more dimensions are removed from the given cube. </a:t>
            </a:r>
          </a:p>
          <a:p>
            <a:pPr algn="just">
              <a:buNone/>
            </a:pPr>
            <a:endParaRPr lang="en-US" altLang="zh-TW" dirty="0" smtClean="0">
              <a:ea typeface="PMingLiU" pitchFamily="18" charset="-120"/>
            </a:endParaRPr>
          </a:p>
          <a:p>
            <a:pPr algn="just">
              <a:buNone/>
            </a:pPr>
            <a:r>
              <a:rPr lang="en-US" altLang="zh-TW" dirty="0" smtClean="0">
                <a:ea typeface="PMingLiU" pitchFamily="18" charset="-120"/>
              </a:rPr>
              <a:t>	</a:t>
            </a:r>
            <a:r>
              <a:rPr lang="en-US" altLang="zh-TW" b="1" dirty="0" smtClean="0">
                <a:ea typeface="PMingLiU" pitchFamily="18" charset="-120"/>
              </a:rPr>
              <a:t>Drill-down</a:t>
            </a:r>
            <a:r>
              <a:rPr lang="en-US" altLang="zh-TW" dirty="0" smtClean="0">
                <a:ea typeface="PMingLiU" pitchFamily="18" charset="-120"/>
              </a:rPr>
              <a:t> </a:t>
            </a:r>
            <a:r>
              <a:rPr lang="en-US" altLang="zh-TW" dirty="0">
                <a:ea typeface="PMingLiU" pitchFamily="18" charset="-120"/>
              </a:rPr>
              <a:t>is the reverse of roll-up. It navigates from less detailed data to more detailed data. Drill-down can be realized by either stepping down a concept hierarchy for a dimension or introducing additional dimensions</a:t>
            </a:r>
            <a:r>
              <a:rPr lang="en-US" altLang="zh-TW" dirty="0" smtClean="0">
                <a:ea typeface="PMingLiU" pitchFamily="18" charset="-120"/>
              </a:rPr>
              <a:t>.</a:t>
            </a:r>
            <a:endParaRPr lang="en-US" altLang="zh-TW" dirty="0">
              <a:ea typeface="PMingLiU" pitchFamily="18" charset="-120"/>
            </a:endParaRPr>
          </a:p>
        </p:txBody>
      </p:sp>
    </p:spTree>
    <p:extLst>
      <p:ext uri="{BB962C8B-B14F-4D97-AF65-F5344CB8AC3E}">
        <p14:creationId xmlns:p14="http://schemas.microsoft.com/office/powerpoint/2010/main" val="3756834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615764746"/>
              </p:ext>
            </p:extLst>
          </p:nvPr>
        </p:nvGraphicFramePr>
        <p:xfrm>
          <a:off x="76200" y="76200"/>
          <a:ext cx="8915400" cy="6629400"/>
        </p:xfrm>
        <a:graphic>
          <a:graphicData uri="http://schemas.openxmlformats.org/presentationml/2006/ole">
            <mc:AlternateContent xmlns:mc="http://schemas.openxmlformats.org/markup-compatibility/2006">
              <mc:Choice xmlns:v="urn:schemas-microsoft-com:vml" Requires="v">
                <p:oleObj spid="_x0000_s15537" name="Visio" r:id="rId3" imgW="5347768" imgH="2723260" progId="Visio.Drawing.6">
                  <p:embed/>
                </p:oleObj>
              </mc:Choice>
              <mc:Fallback>
                <p:oleObj name="Visio" r:id="rId3" imgW="5347768" imgH="2723260"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76200"/>
                        <a:ext cx="8915400" cy="66294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799594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748579642"/>
              </p:ext>
            </p:extLst>
          </p:nvPr>
        </p:nvGraphicFramePr>
        <p:xfrm>
          <a:off x="0" y="152400"/>
          <a:ext cx="8991600" cy="6629400"/>
        </p:xfrm>
        <a:graphic>
          <a:graphicData uri="http://schemas.openxmlformats.org/presentationml/2006/ole">
            <mc:AlternateContent xmlns:mc="http://schemas.openxmlformats.org/markup-compatibility/2006">
              <mc:Choice xmlns:v="urn:schemas-microsoft-com:vml" Requires="v">
                <p:oleObj spid="_x0000_s14514" name="Visio" r:id="rId3" imgW="5347768" imgH="3375589" progId="Visio.Drawing.6">
                  <p:embed/>
                </p:oleObj>
              </mc:Choice>
              <mc:Fallback>
                <p:oleObj name="Visio" r:id="rId3" imgW="5347768" imgH="3375589"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400"/>
                        <a:ext cx="8991600" cy="66294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419340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Drill </a:t>
            </a:r>
            <a:r>
              <a:rPr lang="en-US" dirty="0" smtClean="0"/>
              <a:t>Down Example</a:t>
            </a:r>
            <a:endParaRPr 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3941585159"/>
              </p:ext>
            </p:extLst>
          </p:nvPr>
        </p:nvGraphicFramePr>
        <p:xfrm>
          <a:off x="2895600" y="1819275"/>
          <a:ext cx="3429000" cy="1990725"/>
        </p:xfrm>
        <a:graphic>
          <a:graphicData uri="http://schemas.openxmlformats.org/presentationml/2006/ole">
            <mc:AlternateContent xmlns:mc="http://schemas.openxmlformats.org/markup-compatibility/2006">
              <mc:Choice xmlns:v="urn:schemas-microsoft-com:vml" Requires="v">
                <p:oleObj spid="_x0000_s3540" name="Document" r:id="rId3" imgW="5649674" imgH="1698023" progId="Word.Document.8">
                  <p:embed/>
                </p:oleObj>
              </mc:Choice>
              <mc:Fallback>
                <p:oleObj name="Document" r:id="rId3" imgW="5649674" imgH="1698023" progId="Word.Document.8">
                  <p:embed/>
                  <p:pic>
                    <p:nvPicPr>
                      <p:cNvPr id="0" name=""/>
                      <p:cNvPicPr>
                        <a:picLocks noChangeAspect="1" noChangeArrowheads="1"/>
                      </p:cNvPicPr>
                      <p:nvPr/>
                    </p:nvPicPr>
                    <p:blipFill>
                      <a:blip r:embed="rId4"/>
                      <a:srcRect r="48604"/>
                      <a:stretch>
                        <a:fillRect/>
                      </a:stretch>
                    </p:blipFill>
                    <p:spPr bwMode="auto">
                      <a:xfrm>
                        <a:off x="2895600" y="1819275"/>
                        <a:ext cx="3429000" cy="1990725"/>
                      </a:xfrm>
                      <a:prstGeom prst="rect">
                        <a:avLst/>
                      </a:prstGeom>
                      <a:noFill/>
                      <a:ln>
                        <a:noFill/>
                      </a:ln>
                      <a:effectLs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1908878083"/>
              </p:ext>
            </p:extLst>
          </p:nvPr>
        </p:nvGraphicFramePr>
        <p:xfrm>
          <a:off x="3505200" y="4114800"/>
          <a:ext cx="3416905" cy="1905000"/>
        </p:xfrm>
        <a:graphic>
          <a:graphicData uri="http://schemas.openxmlformats.org/presentationml/2006/ole">
            <mc:AlternateContent xmlns:mc="http://schemas.openxmlformats.org/markup-compatibility/2006">
              <mc:Choice xmlns:v="urn:schemas-microsoft-com:vml" Requires="v">
                <p:oleObj spid="_x0000_s3541" name="Document" r:id="rId5" imgW="5646786" imgH="1421986" progId="Word.Document.8">
                  <p:embed/>
                </p:oleObj>
              </mc:Choice>
              <mc:Fallback>
                <p:oleObj name="Document" r:id="rId5" imgW="5646786" imgH="1421986" progId="Word.Document.8">
                  <p:embed/>
                  <p:pic>
                    <p:nvPicPr>
                      <p:cNvPr id="0" name=""/>
                      <p:cNvPicPr>
                        <a:picLocks noChangeAspect="1" noChangeArrowheads="1"/>
                      </p:cNvPicPr>
                      <p:nvPr/>
                    </p:nvPicPr>
                    <p:blipFill>
                      <a:blip r:embed="rId6"/>
                      <a:srcRect r="55399"/>
                      <a:stretch>
                        <a:fillRect/>
                      </a:stretch>
                    </p:blipFill>
                    <p:spPr bwMode="auto">
                      <a:xfrm>
                        <a:off x="3505200" y="4114800"/>
                        <a:ext cx="3416905" cy="1905000"/>
                      </a:xfrm>
                      <a:prstGeom prst="rect">
                        <a:avLst/>
                      </a:prstGeom>
                      <a:noFill/>
                      <a:ln>
                        <a:noFill/>
                      </a:ln>
                      <a:effectLst/>
                      <a:extLst/>
                    </p:spPr>
                  </p:pic>
                </p:oleObj>
              </mc:Fallback>
            </mc:AlternateContent>
          </a:graphicData>
        </a:graphic>
      </p:graphicFrame>
      <p:sp>
        <p:nvSpPr>
          <p:cNvPr id="6" name="Line 6"/>
          <p:cNvSpPr>
            <a:spLocks noChangeShapeType="1"/>
          </p:cNvSpPr>
          <p:nvPr/>
        </p:nvSpPr>
        <p:spPr bwMode="auto">
          <a:xfrm flipH="1">
            <a:off x="2133600" y="2438400"/>
            <a:ext cx="76200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Line 7"/>
          <p:cNvSpPr>
            <a:spLocks noChangeShapeType="1"/>
          </p:cNvSpPr>
          <p:nvPr/>
        </p:nvSpPr>
        <p:spPr bwMode="auto">
          <a:xfrm flipH="1">
            <a:off x="2133600" y="5029200"/>
            <a:ext cx="13716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8"/>
          <p:cNvSpPr>
            <a:spLocks noChangeShapeType="1"/>
          </p:cNvSpPr>
          <p:nvPr/>
        </p:nvSpPr>
        <p:spPr bwMode="auto">
          <a:xfrm>
            <a:off x="2133600" y="2438400"/>
            <a:ext cx="0" cy="25908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154827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0"/>
            <a:ext cx="1295400" cy="1828800"/>
          </a:xfrm>
        </p:spPr>
        <p:txBody>
          <a:bodyPr>
            <a:normAutofit/>
          </a:bodyPr>
          <a:lstStyle/>
          <a:p>
            <a:pPr algn="l" eaLnBrk="1" hangingPunct="1"/>
            <a:r>
              <a:rPr lang="en-US" altLang="zh-TW" sz="1800" dirty="0" smtClean="0">
                <a:ea typeface="PMingLiU" pitchFamily="18" charset="-120"/>
              </a:rPr>
              <a:t>Sample</a:t>
            </a:r>
            <a:br>
              <a:rPr lang="en-US" altLang="zh-TW" sz="1800" dirty="0" smtClean="0">
                <a:ea typeface="PMingLiU" pitchFamily="18" charset="-120"/>
              </a:rPr>
            </a:br>
            <a:r>
              <a:rPr lang="en-US" altLang="zh-TW" sz="1800" dirty="0" smtClean="0">
                <a:ea typeface="PMingLiU" pitchFamily="18" charset="-120"/>
              </a:rPr>
              <a:t>OLAP Drill down </a:t>
            </a:r>
            <a:br>
              <a:rPr lang="en-US" altLang="zh-TW" sz="1800" dirty="0" smtClean="0">
                <a:ea typeface="PMingLiU" pitchFamily="18" charset="-120"/>
              </a:rPr>
            </a:br>
            <a:r>
              <a:rPr lang="en-US" altLang="zh-TW" sz="1800" dirty="0" smtClean="0">
                <a:ea typeface="PMingLiU" pitchFamily="18" charset="-120"/>
              </a:rPr>
              <a:t>online</a:t>
            </a:r>
            <a:br>
              <a:rPr lang="en-US" altLang="zh-TW" sz="1800" dirty="0" smtClean="0">
                <a:ea typeface="PMingLiU" pitchFamily="18" charset="-120"/>
              </a:rPr>
            </a:br>
            <a:r>
              <a:rPr lang="en-US" altLang="zh-TW" sz="1800" dirty="0" smtClean="0">
                <a:ea typeface="PMingLiU" pitchFamily="18" charset="-120"/>
              </a:rPr>
              <a:t>report</a:t>
            </a:r>
          </a:p>
        </p:txBody>
      </p:sp>
      <p:pic>
        <p:nvPicPr>
          <p:cNvPr id="5" name="Content Placeholder 4" descr="58.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0"/>
            <a:ext cx="7315200" cy="685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74825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1"/>
          <p:cNvGrpSpPr>
            <a:grpSpLocks/>
          </p:cNvGrpSpPr>
          <p:nvPr/>
        </p:nvGrpSpPr>
        <p:grpSpPr bwMode="auto">
          <a:xfrm>
            <a:off x="3581401" y="3675064"/>
            <a:ext cx="5087938" cy="3030536"/>
            <a:chOff x="3171" y="2324"/>
            <a:chExt cx="2290" cy="1578"/>
          </a:xfrm>
        </p:grpSpPr>
        <p:sp>
          <p:nvSpPr>
            <p:cNvPr id="5" name="Line 44"/>
            <p:cNvSpPr>
              <a:spLocks noChangeShapeType="1"/>
            </p:cNvSpPr>
            <p:nvPr/>
          </p:nvSpPr>
          <p:spPr bwMode="invGray">
            <a:xfrm>
              <a:off x="4252" y="319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6" name="Rectangle 31"/>
            <p:cNvSpPr>
              <a:spLocks noChangeArrowheads="1"/>
            </p:cNvSpPr>
            <p:nvPr/>
          </p:nvSpPr>
          <p:spPr bwMode="auto">
            <a:xfrm rot="5400000">
              <a:off x="3527" y="1968"/>
              <a:ext cx="1578" cy="2290"/>
            </a:xfrm>
            <a:prstGeom prst="rect">
              <a:avLst/>
            </a:prstGeom>
            <a:noFill/>
            <a:ln w="28575">
              <a:solidFill>
                <a:srgbClr val="808080"/>
              </a:solidFill>
              <a:miter lim="800000"/>
              <a:headEnd/>
              <a:tailEnd/>
            </a:ln>
            <a:effectLst/>
            <a:extLst>
              <a:ext uri="{909E8E84-426E-40DD-AFC4-6F175D3DCCD1}">
                <a14:hiddenFill xmlns:a14="http://schemas.microsoft.com/office/drawing/2010/main">
                  <a:gradFill rotWithShape="0">
                    <a:gsLst>
                      <a:gs pos="0">
                        <a:srgbClr val="E6E6E6"/>
                      </a:gs>
                      <a:gs pos="100000">
                        <a:srgbClr val="DDDDDD"/>
                      </a:gs>
                    </a:gsLst>
                    <a:path path="shape">
                      <a:fillToRect l="50000" t="50000" r="50000" b="50000"/>
                    </a:path>
                  </a:grad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rot="10800000" vert="eaVert" wrap="none" anchor="ctr"/>
            <a:lstStyle/>
            <a:p>
              <a:pPr algn="ctr"/>
              <a:endParaRPr lang="en-US">
                <a:latin typeface="Book Antiqua" pitchFamily="18" charset="0"/>
              </a:endParaRPr>
            </a:p>
          </p:txBody>
        </p:sp>
        <p:sp>
          <p:nvSpPr>
            <p:cNvPr id="7" name="Text Box 27"/>
            <p:cNvSpPr txBox="1">
              <a:spLocks noChangeArrowheads="1"/>
            </p:cNvSpPr>
            <p:nvPr/>
          </p:nvSpPr>
          <p:spPr bwMode="auto">
            <a:xfrm>
              <a:off x="3342" y="2733"/>
              <a:ext cx="328" cy="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u="sng"/>
                <a:t>Region</a:t>
              </a:r>
              <a:endParaRPr lang="en-US" sz="800"/>
            </a:p>
            <a:p>
              <a:pPr>
                <a:spcBef>
                  <a:spcPct val="50000"/>
                </a:spcBef>
                <a:spcAft>
                  <a:spcPct val="20000"/>
                </a:spcAft>
                <a:buClr>
                  <a:schemeClr val="tx2"/>
                </a:buClr>
                <a:buSzPct val="90000"/>
                <a:buFont typeface="Monotype Sorts" pitchFamily="2" charset="2"/>
                <a:buNone/>
              </a:pPr>
              <a:r>
                <a:rPr lang="en-US" sz="800"/>
                <a:t>Northeast</a:t>
              </a:r>
            </a:p>
            <a:p>
              <a:pPr>
                <a:spcBef>
                  <a:spcPct val="50000"/>
                </a:spcBef>
                <a:spcAft>
                  <a:spcPct val="20000"/>
                </a:spcAft>
                <a:buClr>
                  <a:schemeClr val="tx2"/>
                </a:buClr>
                <a:buSzPct val="90000"/>
                <a:buFont typeface="Monotype Sorts" pitchFamily="2" charset="2"/>
                <a:buNone/>
              </a:pPr>
              <a:endParaRPr lang="en-US" sz="800"/>
            </a:p>
            <a:p>
              <a:pPr>
                <a:spcBef>
                  <a:spcPct val="50000"/>
                </a:spcBef>
                <a:spcAft>
                  <a:spcPct val="20000"/>
                </a:spcAft>
                <a:buClr>
                  <a:schemeClr val="tx2"/>
                </a:buClr>
                <a:buSzPct val="90000"/>
                <a:buFont typeface="Monotype Sorts" pitchFamily="2" charset="2"/>
                <a:buNone/>
              </a:pPr>
              <a:r>
                <a:rPr lang="en-US" sz="800"/>
                <a:t> </a:t>
              </a:r>
            </a:p>
            <a:p>
              <a:pPr>
                <a:spcBef>
                  <a:spcPct val="50000"/>
                </a:spcBef>
                <a:spcAft>
                  <a:spcPct val="20000"/>
                </a:spcAft>
                <a:buClr>
                  <a:schemeClr val="tx2"/>
                </a:buClr>
                <a:buSzPct val="90000"/>
                <a:buFont typeface="Monotype Sorts" pitchFamily="2" charset="2"/>
                <a:buNone/>
              </a:pPr>
              <a:endParaRPr lang="en-US" sz="800"/>
            </a:p>
            <a:p>
              <a:pPr>
                <a:spcBef>
                  <a:spcPct val="50000"/>
                </a:spcBef>
                <a:spcAft>
                  <a:spcPct val="20000"/>
                </a:spcAft>
                <a:buClr>
                  <a:schemeClr val="tx2"/>
                </a:buClr>
                <a:buSzPct val="90000"/>
                <a:buFont typeface="Monotype Sorts" pitchFamily="2" charset="2"/>
                <a:buNone/>
              </a:pPr>
              <a:r>
                <a:rPr lang="en-US" sz="800"/>
                <a:t>Southeast</a:t>
              </a:r>
            </a:p>
          </p:txBody>
        </p:sp>
        <p:sp>
          <p:nvSpPr>
            <p:cNvPr id="8" name="Text Box 28"/>
            <p:cNvSpPr txBox="1">
              <a:spLocks noChangeArrowheads="1"/>
            </p:cNvSpPr>
            <p:nvPr/>
          </p:nvSpPr>
          <p:spPr bwMode="auto">
            <a:xfrm>
              <a:off x="4239" y="2733"/>
              <a:ext cx="328" cy="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b="1" u="sng"/>
                <a:t>Units Sold</a:t>
              </a:r>
            </a:p>
          </p:txBody>
        </p:sp>
        <p:sp>
          <p:nvSpPr>
            <p:cNvPr id="9" name="Text Box 29"/>
            <p:cNvSpPr txBox="1">
              <a:spLocks noChangeArrowheads="1"/>
            </p:cNvSpPr>
            <p:nvPr/>
          </p:nvSpPr>
          <p:spPr bwMode="auto">
            <a:xfrm>
              <a:off x="4832" y="2733"/>
              <a:ext cx="448" cy="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b="1" u="sng"/>
                <a:t>Revenue</a:t>
              </a:r>
            </a:p>
          </p:txBody>
        </p:sp>
        <p:sp>
          <p:nvSpPr>
            <p:cNvPr id="10" name="Text Box 30"/>
            <p:cNvSpPr txBox="1">
              <a:spLocks noChangeArrowheads="1"/>
            </p:cNvSpPr>
            <p:nvPr/>
          </p:nvSpPr>
          <p:spPr bwMode="auto">
            <a:xfrm>
              <a:off x="3305" y="2386"/>
              <a:ext cx="2020"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lgn="ctr">
                <a:spcBef>
                  <a:spcPct val="50000"/>
                </a:spcBef>
                <a:spcAft>
                  <a:spcPct val="20000"/>
                </a:spcAft>
                <a:buClr>
                  <a:schemeClr val="tx2"/>
                </a:buClr>
                <a:buSzPct val="90000"/>
                <a:buFont typeface="Monotype Sorts" pitchFamily="2" charset="2"/>
                <a:buNone/>
              </a:pPr>
              <a:r>
                <a:rPr lang="en-US" sz="1600" b="1"/>
                <a:t>Quarterly Auto Sales Summary </a:t>
              </a:r>
            </a:p>
          </p:txBody>
        </p:sp>
        <p:sp>
          <p:nvSpPr>
            <p:cNvPr id="11" name="Text Box 33"/>
            <p:cNvSpPr txBox="1">
              <a:spLocks noChangeArrowheads="1"/>
            </p:cNvSpPr>
            <p:nvPr/>
          </p:nvSpPr>
          <p:spPr bwMode="auto">
            <a:xfrm>
              <a:off x="3711" y="2733"/>
              <a:ext cx="445" cy="1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u="sng" dirty="0"/>
                <a:t>State</a:t>
              </a:r>
              <a:endParaRPr lang="en-US" sz="800" dirty="0"/>
            </a:p>
            <a:p>
              <a:pPr>
                <a:spcBef>
                  <a:spcPct val="50000"/>
                </a:spcBef>
                <a:spcAft>
                  <a:spcPct val="20000"/>
                </a:spcAft>
                <a:buClr>
                  <a:schemeClr val="tx2"/>
                </a:buClr>
                <a:buSzPct val="90000"/>
                <a:buFont typeface="Monotype Sorts" pitchFamily="2" charset="2"/>
                <a:buNone/>
              </a:pPr>
              <a:r>
                <a:rPr lang="en-US" sz="800" dirty="0"/>
                <a:t>Maine </a:t>
              </a:r>
            </a:p>
            <a:p>
              <a:pPr>
                <a:spcBef>
                  <a:spcPct val="50000"/>
                </a:spcBef>
                <a:spcAft>
                  <a:spcPct val="20000"/>
                </a:spcAft>
                <a:buClr>
                  <a:schemeClr val="tx2"/>
                </a:buClr>
                <a:buSzPct val="90000"/>
                <a:buFont typeface="Monotype Sorts" pitchFamily="2" charset="2"/>
                <a:buNone/>
              </a:pPr>
              <a:r>
                <a:rPr lang="en-US" sz="800" dirty="0"/>
                <a:t>New York</a:t>
              </a:r>
            </a:p>
            <a:p>
              <a:pPr>
                <a:spcBef>
                  <a:spcPct val="50000"/>
                </a:spcBef>
                <a:spcAft>
                  <a:spcPct val="20000"/>
                </a:spcAft>
                <a:buClr>
                  <a:schemeClr val="tx2"/>
                </a:buClr>
                <a:buSzPct val="90000"/>
                <a:buFont typeface="Monotype Sorts" pitchFamily="2" charset="2"/>
                <a:buNone/>
              </a:pPr>
              <a:r>
                <a:rPr lang="en-US" sz="800" dirty="0"/>
                <a:t>Massachusetts</a:t>
              </a:r>
            </a:p>
            <a:p>
              <a:pPr>
                <a:spcBef>
                  <a:spcPct val="50000"/>
                </a:spcBef>
                <a:spcAft>
                  <a:spcPct val="20000"/>
                </a:spcAft>
                <a:buClr>
                  <a:schemeClr val="tx2"/>
                </a:buClr>
                <a:buSzPct val="90000"/>
                <a:buFont typeface="Monotype Sorts" pitchFamily="2" charset="2"/>
                <a:buNone/>
              </a:pPr>
              <a:endParaRPr lang="en-US" sz="800" dirty="0"/>
            </a:p>
            <a:p>
              <a:pPr>
                <a:spcBef>
                  <a:spcPct val="50000"/>
                </a:spcBef>
                <a:spcAft>
                  <a:spcPct val="20000"/>
                </a:spcAft>
                <a:buClr>
                  <a:schemeClr val="tx2"/>
                </a:buClr>
                <a:buSzPct val="90000"/>
                <a:buFont typeface="Monotype Sorts" pitchFamily="2" charset="2"/>
                <a:buNone/>
              </a:pPr>
              <a:r>
                <a:rPr lang="en-US" sz="800" dirty="0"/>
                <a:t>Florida</a:t>
              </a:r>
            </a:p>
            <a:p>
              <a:pPr>
                <a:spcBef>
                  <a:spcPct val="50000"/>
                </a:spcBef>
                <a:spcAft>
                  <a:spcPct val="20000"/>
                </a:spcAft>
                <a:buClr>
                  <a:schemeClr val="tx2"/>
                </a:buClr>
                <a:buSzPct val="90000"/>
                <a:buFont typeface="Monotype Sorts" pitchFamily="2" charset="2"/>
                <a:buNone/>
              </a:pPr>
              <a:r>
                <a:rPr lang="en-US" sz="800" dirty="0"/>
                <a:t>Georgia</a:t>
              </a:r>
            </a:p>
            <a:p>
              <a:pPr>
                <a:spcBef>
                  <a:spcPct val="50000"/>
                </a:spcBef>
                <a:spcAft>
                  <a:spcPct val="20000"/>
                </a:spcAft>
                <a:buClr>
                  <a:schemeClr val="tx2"/>
                </a:buClr>
                <a:buSzPct val="90000"/>
                <a:buFont typeface="Monotype Sorts" pitchFamily="2" charset="2"/>
                <a:buNone/>
              </a:pPr>
              <a:r>
                <a:rPr lang="en-US" sz="800" dirty="0"/>
                <a:t>Virginia</a:t>
              </a:r>
            </a:p>
          </p:txBody>
        </p:sp>
        <p:sp>
          <p:nvSpPr>
            <p:cNvPr id="12" name="Line 45"/>
            <p:cNvSpPr>
              <a:spLocks noChangeShapeType="1"/>
            </p:cNvSpPr>
            <p:nvPr/>
          </p:nvSpPr>
          <p:spPr bwMode="invGray">
            <a:xfrm>
              <a:off x="4252" y="293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3" name="Line 46"/>
            <p:cNvSpPr>
              <a:spLocks noChangeShapeType="1"/>
            </p:cNvSpPr>
            <p:nvPr/>
          </p:nvSpPr>
          <p:spPr bwMode="invGray">
            <a:xfrm>
              <a:off x="4252" y="306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4" name="Line 47"/>
            <p:cNvSpPr>
              <a:spLocks noChangeShapeType="1"/>
            </p:cNvSpPr>
            <p:nvPr/>
          </p:nvSpPr>
          <p:spPr bwMode="invGray">
            <a:xfrm>
              <a:off x="4252" y="345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5" name="Line 48"/>
            <p:cNvSpPr>
              <a:spLocks noChangeShapeType="1"/>
            </p:cNvSpPr>
            <p:nvPr/>
          </p:nvSpPr>
          <p:spPr bwMode="invGray">
            <a:xfrm>
              <a:off x="4252" y="358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6" name="Line 54"/>
            <p:cNvSpPr>
              <a:spLocks noChangeShapeType="1"/>
            </p:cNvSpPr>
            <p:nvPr/>
          </p:nvSpPr>
          <p:spPr bwMode="invGray">
            <a:xfrm>
              <a:off x="4252" y="3706"/>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7" name="Line 55"/>
            <p:cNvSpPr>
              <a:spLocks noChangeShapeType="1"/>
            </p:cNvSpPr>
            <p:nvPr/>
          </p:nvSpPr>
          <p:spPr bwMode="invGray">
            <a:xfrm>
              <a:off x="4824" y="293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8" name="Line 56"/>
            <p:cNvSpPr>
              <a:spLocks noChangeShapeType="1"/>
            </p:cNvSpPr>
            <p:nvPr/>
          </p:nvSpPr>
          <p:spPr bwMode="invGray">
            <a:xfrm>
              <a:off x="4824" y="306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9" name="Line 57"/>
            <p:cNvSpPr>
              <a:spLocks noChangeShapeType="1"/>
            </p:cNvSpPr>
            <p:nvPr/>
          </p:nvSpPr>
          <p:spPr bwMode="invGray">
            <a:xfrm>
              <a:off x="4824" y="319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20" name="Line 58"/>
            <p:cNvSpPr>
              <a:spLocks noChangeShapeType="1"/>
            </p:cNvSpPr>
            <p:nvPr/>
          </p:nvSpPr>
          <p:spPr bwMode="invGray">
            <a:xfrm>
              <a:off x="4824" y="345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21" name="Line 59"/>
            <p:cNvSpPr>
              <a:spLocks noChangeShapeType="1"/>
            </p:cNvSpPr>
            <p:nvPr/>
          </p:nvSpPr>
          <p:spPr bwMode="invGray">
            <a:xfrm>
              <a:off x="4824" y="358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22" name="Line 60"/>
            <p:cNvSpPr>
              <a:spLocks noChangeShapeType="1"/>
            </p:cNvSpPr>
            <p:nvPr/>
          </p:nvSpPr>
          <p:spPr bwMode="invGray">
            <a:xfrm>
              <a:off x="4824" y="3706"/>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grpSp>
      <p:grpSp>
        <p:nvGrpSpPr>
          <p:cNvPr id="23" name="Group 62"/>
          <p:cNvGrpSpPr>
            <a:grpSpLocks/>
          </p:cNvGrpSpPr>
          <p:nvPr/>
        </p:nvGrpSpPr>
        <p:grpSpPr bwMode="auto">
          <a:xfrm>
            <a:off x="3581401" y="381000"/>
            <a:ext cx="5094288" cy="3163889"/>
            <a:chOff x="331" y="1130"/>
            <a:chExt cx="2290" cy="1578"/>
          </a:xfrm>
        </p:grpSpPr>
        <p:sp>
          <p:nvSpPr>
            <p:cNvPr id="24" name="Text Box 7"/>
            <p:cNvSpPr txBox="1">
              <a:spLocks noChangeArrowheads="1"/>
            </p:cNvSpPr>
            <p:nvPr/>
          </p:nvSpPr>
          <p:spPr bwMode="auto">
            <a:xfrm>
              <a:off x="517" y="1563"/>
              <a:ext cx="328" cy="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u="sng"/>
                <a:t>Region</a:t>
              </a:r>
              <a:endParaRPr lang="en-US" sz="800"/>
            </a:p>
            <a:p>
              <a:pPr>
                <a:spcBef>
                  <a:spcPct val="50000"/>
                </a:spcBef>
                <a:spcAft>
                  <a:spcPct val="20000"/>
                </a:spcAft>
                <a:buClr>
                  <a:schemeClr val="tx2"/>
                </a:buClr>
                <a:buSzPct val="90000"/>
                <a:buFont typeface="Monotype Sorts" pitchFamily="2" charset="2"/>
                <a:buNone/>
              </a:pPr>
              <a:r>
                <a:rPr lang="en-US" sz="800"/>
                <a:t>Northeast </a:t>
              </a:r>
            </a:p>
            <a:p>
              <a:pPr>
                <a:spcBef>
                  <a:spcPct val="50000"/>
                </a:spcBef>
                <a:spcAft>
                  <a:spcPct val="20000"/>
                </a:spcAft>
                <a:buClr>
                  <a:schemeClr val="tx2"/>
                </a:buClr>
                <a:buSzPct val="90000"/>
                <a:buFont typeface="Monotype Sorts" pitchFamily="2" charset="2"/>
                <a:buNone/>
              </a:pPr>
              <a:r>
                <a:rPr lang="en-US" sz="800"/>
                <a:t>Southeast</a:t>
              </a:r>
            </a:p>
            <a:p>
              <a:pPr>
                <a:spcBef>
                  <a:spcPct val="50000"/>
                </a:spcBef>
                <a:spcAft>
                  <a:spcPct val="20000"/>
                </a:spcAft>
                <a:buClr>
                  <a:schemeClr val="tx2"/>
                </a:buClr>
                <a:buSzPct val="90000"/>
                <a:buFont typeface="Monotype Sorts" pitchFamily="2" charset="2"/>
                <a:buNone/>
              </a:pPr>
              <a:r>
                <a:rPr lang="en-US" sz="800"/>
                <a:t>Central</a:t>
              </a:r>
            </a:p>
            <a:p>
              <a:pPr>
                <a:spcBef>
                  <a:spcPct val="50000"/>
                </a:spcBef>
                <a:spcAft>
                  <a:spcPct val="20000"/>
                </a:spcAft>
                <a:buClr>
                  <a:schemeClr val="tx2"/>
                </a:buClr>
                <a:buSzPct val="90000"/>
                <a:buFont typeface="Monotype Sorts" pitchFamily="2" charset="2"/>
                <a:buNone/>
              </a:pPr>
              <a:r>
                <a:rPr lang="en-US" sz="800"/>
                <a:t>Northwest</a:t>
              </a:r>
            </a:p>
            <a:p>
              <a:pPr>
                <a:spcBef>
                  <a:spcPct val="50000"/>
                </a:spcBef>
                <a:spcAft>
                  <a:spcPct val="20000"/>
                </a:spcAft>
                <a:buClr>
                  <a:schemeClr val="tx2"/>
                </a:buClr>
                <a:buSzPct val="90000"/>
                <a:buFont typeface="Monotype Sorts" pitchFamily="2" charset="2"/>
                <a:buNone/>
              </a:pPr>
              <a:r>
                <a:rPr lang="en-US" sz="800"/>
                <a:t>Southwest</a:t>
              </a:r>
            </a:p>
          </p:txBody>
        </p:sp>
        <p:sp>
          <p:nvSpPr>
            <p:cNvPr id="25" name="Text Box 8"/>
            <p:cNvSpPr txBox="1">
              <a:spLocks noChangeArrowheads="1"/>
            </p:cNvSpPr>
            <p:nvPr/>
          </p:nvSpPr>
          <p:spPr bwMode="auto">
            <a:xfrm>
              <a:off x="1402" y="1563"/>
              <a:ext cx="328"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b="1" u="sng"/>
                <a:t>Units Sold</a:t>
              </a:r>
            </a:p>
          </p:txBody>
        </p:sp>
        <p:sp>
          <p:nvSpPr>
            <p:cNvPr id="26" name="Text Box 9"/>
            <p:cNvSpPr txBox="1">
              <a:spLocks noChangeArrowheads="1"/>
            </p:cNvSpPr>
            <p:nvPr/>
          </p:nvSpPr>
          <p:spPr bwMode="auto">
            <a:xfrm>
              <a:off x="1995" y="1563"/>
              <a:ext cx="448"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b="1" u="sng"/>
                <a:t>Revenue</a:t>
              </a:r>
            </a:p>
          </p:txBody>
        </p:sp>
        <p:sp>
          <p:nvSpPr>
            <p:cNvPr id="27" name="Text Box 11"/>
            <p:cNvSpPr txBox="1">
              <a:spLocks noChangeArrowheads="1"/>
            </p:cNvSpPr>
            <p:nvPr/>
          </p:nvSpPr>
          <p:spPr bwMode="auto">
            <a:xfrm>
              <a:off x="450" y="1216"/>
              <a:ext cx="202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2400">
                  <a:solidFill>
                    <a:schemeClr val="tx1"/>
                  </a:solidFill>
                  <a:latin typeface="Times New Roman" charset="0"/>
                </a:defRPr>
              </a:lvl1pPr>
              <a:lvl2pPr marL="411163" defTabSz="823913">
                <a:defRPr sz="2400">
                  <a:solidFill>
                    <a:schemeClr val="tx1"/>
                  </a:solidFill>
                  <a:latin typeface="Times New Roman" charset="0"/>
                </a:defRPr>
              </a:lvl2pPr>
              <a:lvl3pPr marL="823913" defTabSz="823913">
                <a:defRPr sz="2400">
                  <a:solidFill>
                    <a:schemeClr val="tx1"/>
                  </a:solidFill>
                  <a:latin typeface="Times New Roman" charset="0"/>
                </a:defRPr>
              </a:lvl3pPr>
              <a:lvl4pPr marL="1235075" defTabSz="823913">
                <a:defRPr sz="2400">
                  <a:solidFill>
                    <a:schemeClr val="tx1"/>
                  </a:solidFill>
                  <a:latin typeface="Times New Roman" charset="0"/>
                </a:defRPr>
              </a:lvl4pPr>
              <a:lvl5pPr marL="1646238" defTabSz="823913">
                <a:defRPr sz="2400">
                  <a:solidFill>
                    <a:schemeClr val="tx1"/>
                  </a:solidFill>
                  <a:latin typeface="Times New Roman" charset="0"/>
                </a:defRPr>
              </a:lvl5pPr>
              <a:lvl6pPr marL="2103438" defTabSz="823913" eaLnBrk="0" fontAlgn="base" hangingPunct="0">
                <a:spcBef>
                  <a:spcPct val="0"/>
                </a:spcBef>
                <a:spcAft>
                  <a:spcPct val="0"/>
                </a:spcAft>
                <a:defRPr sz="2400">
                  <a:solidFill>
                    <a:schemeClr val="tx1"/>
                  </a:solidFill>
                  <a:latin typeface="Times New Roman" charset="0"/>
                </a:defRPr>
              </a:lvl6pPr>
              <a:lvl7pPr marL="2560638" defTabSz="823913" eaLnBrk="0" fontAlgn="base" hangingPunct="0">
                <a:spcBef>
                  <a:spcPct val="0"/>
                </a:spcBef>
                <a:spcAft>
                  <a:spcPct val="0"/>
                </a:spcAft>
                <a:defRPr sz="2400">
                  <a:solidFill>
                    <a:schemeClr val="tx1"/>
                  </a:solidFill>
                  <a:latin typeface="Times New Roman" charset="0"/>
                </a:defRPr>
              </a:lvl7pPr>
              <a:lvl8pPr marL="3017838" defTabSz="823913" eaLnBrk="0" fontAlgn="base" hangingPunct="0">
                <a:spcBef>
                  <a:spcPct val="0"/>
                </a:spcBef>
                <a:spcAft>
                  <a:spcPct val="0"/>
                </a:spcAft>
                <a:defRPr sz="2400">
                  <a:solidFill>
                    <a:schemeClr val="tx1"/>
                  </a:solidFill>
                  <a:latin typeface="Times New Roman" charset="0"/>
                </a:defRPr>
              </a:lvl8pPr>
              <a:lvl9pPr marL="3475038" defTabSz="823913" eaLnBrk="0" fontAlgn="base" hangingPunct="0">
                <a:spcBef>
                  <a:spcPct val="0"/>
                </a:spcBef>
                <a:spcAft>
                  <a:spcPct val="0"/>
                </a:spcAft>
                <a:defRPr sz="2400">
                  <a:solidFill>
                    <a:schemeClr val="tx1"/>
                  </a:solidFill>
                  <a:latin typeface="Times New Roman" charset="0"/>
                </a:defRPr>
              </a:lvl9pPr>
            </a:lstStyle>
            <a:p>
              <a:pPr algn="ctr">
                <a:spcBef>
                  <a:spcPct val="50000"/>
                </a:spcBef>
                <a:spcAft>
                  <a:spcPct val="20000"/>
                </a:spcAft>
                <a:buClr>
                  <a:schemeClr val="tx2"/>
                </a:buClr>
                <a:buSzPct val="90000"/>
                <a:buFont typeface="Monotype Sorts" pitchFamily="2" charset="2"/>
                <a:buNone/>
                <a:defRPr/>
              </a:pPr>
              <a:r>
                <a:rPr lang="en-US" sz="1600" b="1" smtClean="0">
                  <a:latin typeface="Arial" charset="0"/>
                </a:rPr>
                <a:t>Quarterly Auto Sales Summary </a:t>
              </a:r>
              <a:endParaRPr lang="en-US" sz="1300" smtClean="0">
                <a:effectLst>
                  <a:outerShdw blurRad="38100" dist="38100" dir="2700000" algn="tl">
                    <a:srgbClr val="FFFFFF"/>
                  </a:outerShdw>
                </a:effectLst>
                <a:latin typeface="Arial" charset="0"/>
              </a:endParaRPr>
            </a:p>
          </p:txBody>
        </p:sp>
        <p:sp>
          <p:nvSpPr>
            <p:cNvPr id="28" name="Line 34"/>
            <p:cNvSpPr>
              <a:spLocks noChangeShapeType="1"/>
            </p:cNvSpPr>
            <p:nvPr/>
          </p:nvSpPr>
          <p:spPr bwMode="invGray">
            <a:xfrm>
              <a:off x="1420" y="175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29" name="Line 35"/>
            <p:cNvSpPr>
              <a:spLocks noChangeShapeType="1"/>
            </p:cNvSpPr>
            <p:nvPr/>
          </p:nvSpPr>
          <p:spPr bwMode="invGray">
            <a:xfrm>
              <a:off x="1420" y="188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0" name="Line 36"/>
            <p:cNvSpPr>
              <a:spLocks noChangeShapeType="1"/>
            </p:cNvSpPr>
            <p:nvPr/>
          </p:nvSpPr>
          <p:spPr bwMode="invGray">
            <a:xfrm>
              <a:off x="1420" y="201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1" name="Line 37"/>
            <p:cNvSpPr>
              <a:spLocks noChangeShapeType="1"/>
            </p:cNvSpPr>
            <p:nvPr/>
          </p:nvSpPr>
          <p:spPr bwMode="invGray">
            <a:xfrm>
              <a:off x="1420" y="214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2" name="Line 38"/>
            <p:cNvSpPr>
              <a:spLocks noChangeShapeType="1"/>
            </p:cNvSpPr>
            <p:nvPr/>
          </p:nvSpPr>
          <p:spPr bwMode="invGray">
            <a:xfrm>
              <a:off x="1420" y="228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3" name="Line 39"/>
            <p:cNvSpPr>
              <a:spLocks noChangeShapeType="1"/>
            </p:cNvSpPr>
            <p:nvPr/>
          </p:nvSpPr>
          <p:spPr bwMode="invGray">
            <a:xfrm>
              <a:off x="2000" y="175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4" name="Line 40"/>
            <p:cNvSpPr>
              <a:spLocks noChangeShapeType="1"/>
            </p:cNvSpPr>
            <p:nvPr/>
          </p:nvSpPr>
          <p:spPr bwMode="invGray">
            <a:xfrm>
              <a:off x="2000" y="188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5" name="Line 41"/>
            <p:cNvSpPr>
              <a:spLocks noChangeShapeType="1"/>
            </p:cNvSpPr>
            <p:nvPr/>
          </p:nvSpPr>
          <p:spPr bwMode="invGray">
            <a:xfrm>
              <a:off x="2000" y="201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6" name="Line 42"/>
            <p:cNvSpPr>
              <a:spLocks noChangeShapeType="1"/>
            </p:cNvSpPr>
            <p:nvPr/>
          </p:nvSpPr>
          <p:spPr bwMode="invGray">
            <a:xfrm>
              <a:off x="2000" y="214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7" name="Line 43"/>
            <p:cNvSpPr>
              <a:spLocks noChangeShapeType="1"/>
            </p:cNvSpPr>
            <p:nvPr/>
          </p:nvSpPr>
          <p:spPr bwMode="invGray">
            <a:xfrm>
              <a:off x="2000" y="228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8" name="Rectangle 61"/>
            <p:cNvSpPr>
              <a:spLocks noChangeArrowheads="1"/>
            </p:cNvSpPr>
            <p:nvPr/>
          </p:nvSpPr>
          <p:spPr bwMode="auto">
            <a:xfrm rot="5400000">
              <a:off x="687" y="774"/>
              <a:ext cx="1578" cy="2290"/>
            </a:xfrm>
            <a:prstGeom prst="rect">
              <a:avLst/>
            </a:prstGeom>
            <a:noFill/>
            <a:ln w="28575">
              <a:solidFill>
                <a:srgbClr val="808080"/>
              </a:solidFill>
              <a:miter lim="800000"/>
              <a:headEnd/>
              <a:tailEnd/>
            </a:ln>
            <a:effectLst/>
            <a:extLst>
              <a:ext uri="{909E8E84-426E-40DD-AFC4-6F175D3DCCD1}">
                <a14:hiddenFill xmlns:a14="http://schemas.microsoft.com/office/drawing/2010/main">
                  <a:gradFill rotWithShape="0">
                    <a:gsLst>
                      <a:gs pos="0">
                        <a:srgbClr val="E6E6E6"/>
                      </a:gs>
                      <a:gs pos="100000">
                        <a:srgbClr val="DDDDDD"/>
                      </a:gs>
                    </a:gsLst>
                    <a:path path="shape">
                      <a:fillToRect l="50000" t="50000" r="50000" b="50000"/>
                    </a:path>
                  </a:grad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endParaRPr lang="en-US"/>
            </a:p>
          </p:txBody>
        </p:sp>
      </p:grpSp>
      <p:sp>
        <p:nvSpPr>
          <p:cNvPr id="39" name="Text Box 3"/>
          <p:cNvSpPr txBox="1">
            <a:spLocks noChangeArrowheads="1"/>
          </p:cNvSpPr>
          <p:nvPr/>
        </p:nvSpPr>
        <p:spPr bwMode="auto">
          <a:xfrm>
            <a:off x="0" y="381000"/>
            <a:ext cx="3352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r>
              <a:rPr lang="en-US" sz="2400" dirty="0" smtClean="0">
                <a:solidFill>
                  <a:srgbClr val="000000"/>
                </a:solidFill>
                <a:latin typeface="Arial" pitchFamily="34" charset="0"/>
              </a:rPr>
              <a:t>Figure:  </a:t>
            </a:r>
            <a:endParaRPr lang="en-US" sz="2400" dirty="0">
              <a:solidFill>
                <a:srgbClr val="000000"/>
              </a:solidFill>
              <a:latin typeface="Arial" pitchFamily="34" charset="0"/>
            </a:endParaRPr>
          </a:p>
          <a:p>
            <a:pPr algn="r" eaLnBrk="0" hangingPunct="0"/>
            <a:r>
              <a:rPr lang="en-US" sz="2400" dirty="0">
                <a:solidFill>
                  <a:srgbClr val="000000"/>
                </a:solidFill>
                <a:latin typeface="Arial" pitchFamily="34" charset="0"/>
              </a:rPr>
              <a:t>Example of drill-down</a:t>
            </a:r>
          </a:p>
        </p:txBody>
      </p:sp>
    </p:spTree>
    <p:extLst>
      <p:ext uri="{BB962C8B-B14F-4D97-AF65-F5344CB8AC3E}">
        <p14:creationId xmlns:p14="http://schemas.microsoft.com/office/powerpoint/2010/main" val="42638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063"/>
          <p:cNvGrpSpPr>
            <a:grpSpLocks/>
          </p:cNvGrpSpPr>
          <p:nvPr/>
        </p:nvGrpSpPr>
        <p:grpSpPr bwMode="auto">
          <a:xfrm>
            <a:off x="3886201" y="228600"/>
            <a:ext cx="4783138" cy="3375026"/>
            <a:chOff x="3171" y="2628"/>
            <a:chExt cx="2290" cy="1578"/>
          </a:xfrm>
        </p:grpSpPr>
        <p:sp>
          <p:nvSpPr>
            <p:cNvPr id="5" name="Text Box 1029"/>
            <p:cNvSpPr txBox="1">
              <a:spLocks noChangeArrowheads="1"/>
            </p:cNvSpPr>
            <p:nvPr/>
          </p:nvSpPr>
          <p:spPr bwMode="auto">
            <a:xfrm>
              <a:off x="3342" y="3061"/>
              <a:ext cx="328" cy="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u="sng">
                  <a:latin typeface="Tahoma" pitchFamily="34" charset="0"/>
                </a:rPr>
                <a:t>Region</a:t>
              </a:r>
              <a:endParaRPr lang="en-US" sz="800">
                <a:latin typeface="Tahoma" pitchFamily="34" charset="0"/>
              </a:endParaRPr>
            </a:p>
            <a:p>
              <a:pPr>
                <a:spcBef>
                  <a:spcPct val="50000"/>
                </a:spcBef>
                <a:spcAft>
                  <a:spcPct val="20000"/>
                </a:spcAft>
                <a:buClr>
                  <a:schemeClr val="tx2"/>
                </a:buClr>
                <a:buSzPct val="90000"/>
                <a:buFont typeface="Monotype Sorts" pitchFamily="2" charset="2"/>
                <a:buNone/>
              </a:pPr>
              <a:r>
                <a:rPr lang="en-US" sz="800">
                  <a:latin typeface="Tahoma" pitchFamily="34" charset="0"/>
                </a:rPr>
                <a:t>Northeast</a:t>
              </a:r>
            </a:p>
            <a:p>
              <a:pPr>
                <a:spcBef>
                  <a:spcPct val="50000"/>
                </a:spcBef>
                <a:spcAft>
                  <a:spcPct val="20000"/>
                </a:spcAft>
                <a:buClr>
                  <a:schemeClr val="tx2"/>
                </a:buClr>
                <a:buSzPct val="90000"/>
                <a:buFont typeface="Monotype Sorts" pitchFamily="2" charset="2"/>
                <a:buNone/>
              </a:pPr>
              <a:endParaRPr lang="en-US" sz="800">
                <a:latin typeface="Tahoma" pitchFamily="34" charset="0"/>
              </a:endParaRPr>
            </a:p>
            <a:p>
              <a:pPr>
                <a:spcBef>
                  <a:spcPct val="50000"/>
                </a:spcBef>
                <a:spcAft>
                  <a:spcPct val="20000"/>
                </a:spcAft>
                <a:buClr>
                  <a:schemeClr val="tx2"/>
                </a:buClr>
                <a:buSzPct val="90000"/>
                <a:buFont typeface="Monotype Sorts" pitchFamily="2" charset="2"/>
                <a:buNone/>
              </a:pPr>
              <a:r>
                <a:rPr lang="en-US" sz="800">
                  <a:latin typeface="Tahoma" pitchFamily="34" charset="0"/>
                </a:rPr>
                <a:t> </a:t>
              </a:r>
            </a:p>
            <a:p>
              <a:pPr>
                <a:spcBef>
                  <a:spcPct val="50000"/>
                </a:spcBef>
                <a:spcAft>
                  <a:spcPct val="20000"/>
                </a:spcAft>
                <a:buClr>
                  <a:schemeClr val="tx2"/>
                </a:buClr>
                <a:buSzPct val="90000"/>
                <a:buFont typeface="Monotype Sorts" pitchFamily="2" charset="2"/>
                <a:buNone/>
              </a:pPr>
              <a:endParaRPr lang="en-US" sz="800">
                <a:latin typeface="Tahoma" pitchFamily="34" charset="0"/>
              </a:endParaRPr>
            </a:p>
            <a:p>
              <a:pPr>
                <a:spcBef>
                  <a:spcPct val="50000"/>
                </a:spcBef>
                <a:spcAft>
                  <a:spcPct val="20000"/>
                </a:spcAft>
                <a:buClr>
                  <a:schemeClr val="tx2"/>
                </a:buClr>
                <a:buSzPct val="90000"/>
                <a:buFont typeface="Monotype Sorts" pitchFamily="2" charset="2"/>
                <a:buNone/>
              </a:pPr>
              <a:r>
                <a:rPr lang="en-US" sz="800">
                  <a:latin typeface="Tahoma" pitchFamily="34" charset="0"/>
                </a:rPr>
                <a:t>Southeast</a:t>
              </a:r>
            </a:p>
          </p:txBody>
        </p:sp>
        <p:sp>
          <p:nvSpPr>
            <p:cNvPr id="6" name="Text Box 1030"/>
            <p:cNvSpPr txBox="1">
              <a:spLocks noChangeArrowheads="1"/>
            </p:cNvSpPr>
            <p:nvPr/>
          </p:nvSpPr>
          <p:spPr bwMode="auto">
            <a:xfrm>
              <a:off x="4239" y="3061"/>
              <a:ext cx="328" cy="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u="sng">
                  <a:latin typeface="Tahoma" pitchFamily="34" charset="0"/>
                </a:rPr>
                <a:t>Units Sold</a:t>
              </a:r>
              <a:endParaRPr lang="en-US" sz="800">
                <a:latin typeface="Tahoma" pitchFamily="34" charset="0"/>
              </a:endParaRPr>
            </a:p>
          </p:txBody>
        </p:sp>
        <p:sp>
          <p:nvSpPr>
            <p:cNvPr id="7" name="Text Box 1031"/>
            <p:cNvSpPr txBox="1">
              <a:spLocks noChangeArrowheads="1"/>
            </p:cNvSpPr>
            <p:nvPr/>
          </p:nvSpPr>
          <p:spPr bwMode="auto">
            <a:xfrm>
              <a:off x="4832" y="3061"/>
              <a:ext cx="448" cy="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u="sng">
                  <a:latin typeface="Tahoma" pitchFamily="34" charset="0"/>
                </a:rPr>
                <a:t>Revenue</a:t>
              </a:r>
              <a:endParaRPr lang="en-US" sz="800">
                <a:latin typeface="Tahoma" pitchFamily="34" charset="0"/>
              </a:endParaRPr>
            </a:p>
          </p:txBody>
        </p:sp>
        <p:sp>
          <p:nvSpPr>
            <p:cNvPr id="8" name="Text Box 1032"/>
            <p:cNvSpPr txBox="1">
              <a:spLocks noChangeArrowheads="1"/>
            </p:cNvSpPr>
            <p:nvPr/>
          </p:nvSpPr>
          <p:spPr bwMode="auto">
            <a:xfrm>
              <a:off x="3305" y="2714"/>
              <a:ext cx="2020"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2400">
                  <a:solidFill>
                    <a:schemeClr val="tx1"/>
                  </a:solidFill>
                  <a:latin typeface="Times New Roman" charset="0"/>
                </a:defRPr>
              </a:lvl1pPr>
              <a:lvl2pPr marL="411163" defTabSz="823913">
                <a:defRPr sz="2400">
                  <a:solidFill>
                    <a:schemeClr val="tx1"/>
                  </a:solidFill>
                  <a:latin typeface="Times New Roman" charset="0"/>
                </a:defRPr>
              </a:lvl2pPr>
              <a:lvl3pPr marL="823913" defTabSz="823913">
                <a:defRPr sz="2400">
                  <a:solidFill>
                    <a:schemeClr val="tx1"/>
                  </a:solidFill>
                  <a:latin typeface="Times New Roman" charset="0"/>
                </a:defRPr>
              </a:lvl3pPr>
              <a:lvl4pPr marL="1235075" defTabSz="823913">
                <a:defRPr sz="2400">
                  <a:solidFill>
                    <a:schemeClr val="tx1"/>
                  </a:solidFill>
                  <a:latin typeface="Times New Roman" charset="0"/>
                </a:defRPr>
              </a:lvl4pPr>
              <a:lvl5pPr marL="1646238" defTabSz="823913">
                <a:defRPr sz="2400">
                  <a:solidFill>
                    <a:schemeClr val="tx1"/>
                  </a:solidFill>
                  <a:latin typeface="Times New Roman" charset="0"/>
                </a:defRPr>
              </a:lvl5pPr>
              <a:lvl6pPr marL="2103438" defTabSz="823913" eaLnBrk="0" fontAlgn="base" hangingPunct="0">
                <a:spcBef>
                  <a:spcPct val="0"/>
                </a:spcBef>
                <a:spcAft>
                  <a:spcPct val="0"/>
                </a:spcAft>
                <a:defRPr sz="2400">
                  <a:solidFill>
                    <a:schemeClr val="tx1"/>
                  </a:solidFill>
                  <a:latin typeface="Times New Roman" charset="0"/>
                </a:defRPr>
              </a:lvl6pPr>
              <a:lvl7pPr marL="2560638" defTabSz="823913" eaLnBrk="0" fontAlgn="base" hangingPunct="0">
                <a:spcBef>
                  <a:spcPct val="0"/>
                </a:spcBef>
                <a:spcAft>
                  <a:spcPct val="0"/>
                </a:spcAft>
                <a:defRPr sz="2400">
                  <a:solidFill>
                    <a:schemeClr val="tx1"/>
                  </a:solidFill>
                  <a:latin typeface="Times New Roman" charset="0"/>
                </a:defRPr>
              </a:lvl7pPr>
              <a:lvl8pPr marL="3017838" defTabSz="823913" eaLnBrk="0" fontAlgn="base" hangingPunct="0">
                <a:spcBef>
                  <a:spcPct val="0"/>
                </a:spcBef>
                <a:spcAft>
                  <a:spcPct val="0"/>
                </a:spcAft>
                <a:defRPr sz="2400">
                  <a:solidFill>
                    <a:schemeClr val="tx1"/>
                  </a:solidFill>
                  <a:latin typeface="Times New Roman" charset="0"/>
                </a:defRPr>
              </a:lvl8pPr>
              <a:lvl9pPr marL="3475038" defTabSz="823913" eaLnBrk="0" fontAlgn="base" hangingPunct="0">
                <a:spcBef>
                  <a:spcPct val="0"/>
                </a:spcBef>
                <a:spcAft>
                  <a:spcPct val="0"/>
                </a:spcAft>
                <a:defRPr sz="2400">
                  <a:solidFill>
                    <a:schemeClr val="tx1"/>
                  </a:solidFill>
                  <a:latin typeface="Times New Roman" charset="0"/>
                </a:defRPr>
              </a:lvl9pPr>
            </a:lstStyle>
            <a:p>
              <a:pPr algn="ctr">
                <a:spcBef>
                  <a:spcPct val="50000"/>
                </a:spcBef>
                <a:spcAft>
                  <a:spcPct val="20000"/>
                </a:spcAft>
                <a:buClr>
                  <a:schemeClr val="tx2"/>
                </a:buClr>
                <a:buSzPct val="90000"/>
                <a:buFont typeface="Monotype Sorts" pitchFamily="2" charset="2"/>
                <a:buNone/>
                <a:defRPr/>
              </a:pPr>
              <a:r>
                <a:rPr lang="en-US" sz="1600" b="1" smtClean="0">
                  <a:latin typeface="Tahoma" pitchFamily="34" charset="0"/>
                </a:rPr>
                <a:t>Quarterly Auto Sales Summary </a:t>
              </a:r>
              <a:endParaRPr lang="en-US" sz="1300" smtClean="0">
                <a:effectLst>
                  <a:outerShdw blurRad="38100" dist="38100" dir="2700000" algn="tl">
                    <a:srgbClr val="FFFFFF"/>
                  </a:outerShdw>
                </a:effectLst>
                <a:latin typeface="Tahoma" pitchFamily="34" charset="0"/>
              </a:endParaRPr>
            </a:p>
          </p:txBody>
        </p:sp>
        <p:sp>
          <p:nvSpPr>
            <p:cNvPr id="9" name="Rectangle 1033"/>
            <p:cNvSpPr>
              <a:spLocks noChangeArrowheads="1"/>
            </p:cNvSpPr>
            <p:nvPr/>
          </p:nvSpPr>
          <p:spPr bwMode="auto">
            <a:xfrm rot="5400000">
              <a:off x="3527" y="2272"/>
              <a:ext cx="1578" cy="2290"/>
            </a:xfrm>
            <a:prstGeom prst="rect">
              <a:avLst/>
            </a:prstGeom>
            <a:noFill/>
            <a:ln w="28575">
              <a:solidFill>
                <a:srgbClr val="808080"/>
              </a:solidFill>
              <a:miter lim="800000"/>
              <a:headEnd/>
              <a:tailEnd/>
            </a:ln>
            <a:effectLst/>
            <a:extLst>
              <a:ext uri="{909E8E84-426E-40DD-AFC4-6F175D3DCCD1}">
                <a14:hiddenFill xmlns:a14="http://schemas.microsoft.com/office/drawing/2010/main">
                  <a:gradFill rotWithShape="0">
                    <a:gsLst>
                      <a:gs pos="0">
                        <a:srgbClr val="E6E6E6"/>
                      </a:gs>
                      <a:gs pos="100000">
                        <a:srgbClr val="DDDDDD"/>
                      </a:gs>
                    </a:gsLst>
                    <a:path path="shape">
                      <a:fillToRect l="50000" t="50000" r="50000" b="50000"/>
                    </a:path>
                  </a:grad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endParaRPr lang="en-US"/>
            </a:p>
          </p:txBody>
        </p:sp>
        <p:sp>
          <p:nvSpPr>
            <p:cNvPr id="10" name="Text Box 1034"/>
            <p:cNvSpPr txBox="1">
              <a:spLocks noChangeArrowheads="1"/>
            </p:cNvSpPr>
            <p:nvPr/>
          </p:nvSpPr>
          <p:spPr bwMode="auto">
            <a:xfrm>
              <a:off x="3711" y="3061"/>
              <a:ext cx="445" cy="1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u="sng">
                  <a:latin typeface="Tahoma" pitchFamily="34" charset="0"/>
                </a:rPr>
                <a:t>State</a:t>
              </a:r>
              <a:endParaRPr lang="en-US" sz="800">
                <a:latin typeface="Tahoma" pitchFamily="34" charset="0"/>
              </a:endParaRPr>
            </a:p>
            <a:p>
              <a:pPr>
                <a:spcBef>
                  <a:spcPct val="50000"/>
                </a:spcBef>
                <a:spcAft>
                  <a:spcPct val="20000"/>
                </a:spcAft>
                <a:buClr>
                  <a:schemeClr val="tx2"/>
                </a:buClr>
                <a:buSzPct val="90000"/>
                <a:buFont typeface="Monotype Sorts" pitchFamily="2" charset="2"/>
                <a:buNone/>
              </a:pPr>
              <a:r>
                <a:rPr lang="en-US" sz="800">
                  <a:latin typeface="Tahoma" pitchFamily="34" charset="0"/>
                </a:rPr>
                <a:t>Maine </a:t>
              </a:r>
            </a:p>
            <a:p>
              <a:pPr>
                <a:spcBef>
                  <a:spcPct val="50000"/>
                </a:spcBef>
                <a:spcAft>
                  <a:spcPct val="20000"/>
                </a:spcAft>
                <a:buClr>
                  <a:schemeClr val="tx2"/>
                </a:buClr>
                <a:buSzPct val="90000"/>
                <a:buFont typeface="Monotype Sorts" pitchFamily="2" charset="2"/>
                <a:buNone/>
              </a:pPr>
              <a:r>
                <a:rPr lang="en-US" sz="800">
                  <a:latin typeface="Tahoma" pitchFamily="34" charset="0"/>
                </a:rPr>
                <a:t>New York</a:t>
              </a:r>
            </a:p>
            <a:p>
              <a:pPr>
                <a:spcBef>
                  <a:spcPct val="50000"/>
                </a:spcBef>
                <a:spcAft>
                  <a:spcPct val="20000"/>
                </a:spcAft>
                <a:buClr>
                  <a:schemeClr val="tx2"/>
                </a:buClr>
                <a:buSzPct val="90000"/>
                <a:buFont typeface="Monotype Sorts" pitchFamily="2" charset="2"/>
                <a:buNone/>
              </a:pPr>
              <a:r>
                <a:rPr lang="en-US" sz="800">
                  <a:latin typeface="Tahoma" pitchFamily="34" charset="0"/>
                </a:rPr>
                <a:t>Massachusetts</a:t>
              </a:r>
            </a:p>
            <a:p>
              <a:pPr>
                <a:spcBef>
                  <a:spcPct val="50000"/>
                </a:spcBef>
                <a:spcAft>
                  <a:spcPct val="20000"/>
                </a:spcAft>
                <a:buClr>
                  <a:schemeClr val="tx2"/>
                </a:buClr>
                <a:buSzPct val="90000"/>
                <a:buFont typeface="Monotype Sorts" pitchFamily="2" charset="2"/>
                <a:buNone/>
              </a:pPr>
              <a:endParaRPr lang="en-US" sz="800">
                <a:latin typeface="Tahoma" pitchFamily="34" charset="0"/>
              </a:endParaRPr>
            </a:p>
            <a:p>
              <a:pPr>
                <a:spcBef>
                  <a:spcPct val="50000"/>
                </a:spcBef>
                <a:spcAft>
                  <a:spcPct val="20000"/>
                </a:spcAft>
                <a:buClr>
                  <a:schemeClr val="tx2"/>
                </a:buClr>
                <a:buSzPct val="90000"/>
                <a:buFont typeface="Monotype Sorts" pitchFamily="2" charset="2"/>
                <a:buNone/>
              </a:pPr>
              <a:r>
                <a:rPr lang="en-US" sz="800">
                  <a:latin typeface="Tahoma" pitchFamily="34" charset="0"/>
                </a:rPr>
                <a:t>Florida</a:t>
              </a:r>
            </a:p>
            <a:p>
              <a:pPr>
                <a:spcBef>
                  <a:spcPct val="50000"/>
                </a:spcBef>
                <a:spcAft>
                  <a:spcPct val="20000"/>
                </a:spcAft>
                <a:buClr>
                  <a:schemeClr val="tx2"/>
                </a:buClr>
                <a:buSzPct val="90000"/>
                <a:buFont typeface="Monotype Sorts" pitchFamily="2" charset="2"/>
                <a:buNone/>
              </a:pPr>
              <a:r>
                <a:rPr lang="en-US" sz="800">
                  <a:latin typeface="Tahoma" pitchFamily="34" charset="0"/>
                </a:rPr>
                <a:t>Georgia</a:t>
              </a:r>
            </a:p>
            <a:p>
              <a:pPr>
                <a:spcBef>
                  <a:spcPct val="50000"/>
                </a:spcBef>
                <a:spcAft>
                  <a:spcPct val="20000"/>
                </a:spcAft>
                <a:buClr>
                  <a:schemeClr val="tx2"/>
                </a:buClr>
                <a:buSzPct val="90000"/>
                <a:buFont typeface="Monotype Sorts" pitchFamily="2" charset="2"/>
                <a:buNone/>
              </a:pPr>
              <a:r>
                <a:rPr lang="en-US" sz="800">
                  <a:latin typeface="Tahoma" pitchFamily="34" charset="0"/>
                </a:rPr>
                <a:t>Virginia</a:t>
              </a:r>
            </a:p>
          </p:txBody>
        </p:sp>
        <p:sp>
          <p:nvSpPr>
            <p:cNvPr id="11" name="Line 1035"/>
            <p:cNvSpPr>
              <a:spLocks noChangeShapeType="1"/>
            </p:cNvSpPr>
            <p:nvPr/>
          </p:nvSpPr>
          <p:spPr bwMode="invGray">
            <a:xfrm>
              <a:off x="4252" y="3258"/>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2" name="Line 1036"/>
            <p:cNvSpPr>
              <a:spLocks noChangeShapeType="1"/>
            </p:cNvSpPr>
            <p:nvPr/>
          </p:nvSpPr>
          <p:spPr bwMode="invGray">
            <a:xfrm>
              <a:off x="4252" y="339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3" name="Line 1037"/>
            <p:cNvSpPr>
              <a:spLocks noChangeShapeType="1"/>
            </p:cNvSpPr>
            <p:nvPr/>
          </p:nvSpPr>
          <p:spPr bwMode="invGray">
            <a:xfrm>
              <a:off x="4252" y="352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4" name="Line 1038"/>
            <p:cNvSpPr>
              <a:spLocks noChangeShapeType="1"/>
            </p:cNvSpPr>
            <p:nvPr/>
          </p:nvSpPr>
          <p:spPr bwMode="invGray">
            <a:xfrm>
              <a:off x="4252" y="3778"/>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5" name="Line 1039"/>
            <p:cNvSpPr>
              <a:spLocks noChangeShapeType="1"/>
            </p:cNvSpPr>
            <p:nvPr/>
          </p:nvSpPr>
          <p:spPr bwMode="invGray">
            <a:xfrm>
              <a:off x="4252" y="391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6" name="Line 1040"/>
            <p:cNvSpPr>
              <a:spLocks noChangeShapeType="1"/>
            </p:cNvSpPr>
            <p:nvPr/>
          </p:nvSpPr>
          <p:spPr bwMode="invGray">
            <a:xfrm>
              <a:off x="4252" y="403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7" name="Line 1041"/>
            <p:cNvSpPr>
              <a:spLocks noChangeShapeType="1"/>
            </p:cNvSpPr>
            <p:nvPr/>
          </p:nvSpPr>
          <p:spPr bwMode="invGray">
            <a:xfrm>
              <a:off x="4824" y="3258"/>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8" name="Line 1042"/>
            <p:cNvSpPr>
              <a:spLocks noChangeShapeType="1"/>
            </p:cNvSpPr>
            <p:nvPr/>
          </p:nvSpPr>
          <p:spPr bwMode="invGray">
            <a:xfrm>
              <a:off x="4824" y="339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9" name="Line 1043"/>
            <p:cNvSpPr>
              <a:spLocks noChangeShapeType="1"/>
            </p:cNvSpPr>
            <p:nvPr/>
          </p:nvSpPr>
          <p:spPr bwMode="invGray">
            <a:xfrm>
              <a:off x="4824" y="352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20" name="Line 1044"/>
            <p:cNvSpPr>
              <a:spLocks noChangeShapeType="1"/>
            </p:cNvSpPr>
            <p:nvPr/>
          </p:nvSpPr>
          <p:spPr bwMode="invGray">
            <a:xfrm>
              <a:off x="4824" y="3778"/>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21" name="Line 1045"/>
            <p:cNvSpPr>
              <a:spLocks noChangeShapeType="1"/>
            </p:cNvSpPr>
            <p:nvPr/>
          </p:nvSpPr>
          <p:spPr bwMode="invGray">
            <a:xfrm>
              <a:off x="4824" y="391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22" name="Line 1046"/>
            <p:cNvSpPr>
              <a:spLocks noChangeShapeType="1"/>
            </p:cNvSpPr>
            <p:nvPr/>
          </p:nvSpPr>
          <p:spPr bwMode="invGray">
            <a:xfrm>
              <a:off x="4824" y="403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grpSp>
      <p:grpSp>
        <p:nvGrpSpPr>
          <p:cNvPr id="23" name="Group 1047"/>
          <p:cNvGrpSpPr>
            <a:grpSpLocks/>
          </p:cNvGrpSpPr>
          <p:nvPr/>
        </p:nvGrpSpPr>
        <p:grpSpPr bwMode="auto">
          <a:xfrm>
            <a:off x="3886201" y="3703638"/>
            <a:ext cx="4789488" cy="3001962"/>
            <a:chOff x="331" y="1130"/>
            <a:chExt cx="2290" cy="1578"/>
          </a:xfrm>
        </p:grpSpPr>
        <p:sp>
          <p:nvSpPr>
            <p:cNvPr id="24" name="Text Box 1048"/>
            <p:cNvSpPr txBox="1">
              <a:spLocks noChangeArrowheads="1"/>
            </p:cNvSpPr>
            <p:nvPr/>
          </p:nvSpPr>
          <p:spPr bwMode="auto">
            <a:xfrm>
              <a:off x="517" y="1563"/>
              <a:ext cx="328" cy="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u="sng">
                  <a:latin typeface="Tahoma" pitchFamily="34" charset="0"/>
                </a:rPr>
                <a:t>Region</a:t>
              </a:r>
              <a:endParaRPr lang="en-US" sz="800">
                <a:latin typeface="Tahoma" pitchFamily="34" charset="0"/>
              </a:endParaRPr>
            </a:p>
            <a:p>
              <a:pPr>
                <a:spcBef>
                  <a:spcPct val="50000"/>
                </a:spcBef>
                <a:spcAft>
                  <a:spcPct val="20000"/>
                </a:spcAft>
                <a:buClr>
                  <a:schemeClr val="tx2"/>
                </a:buClr>
                <a:buSzPct val="90000"/>
                <a:buFont typeface="Monotype Sorts" pitchFamily="2" charset="2"/>
                <a:buNone/>
              </a:pPr>
              <a:r>
                <a:rPr lang="en-US" sz="800">
                  <a:latin typeface="Tahoma" pitchFamily="34" charset="0"/>
                </a:rPr>
                <a:t>Northeast </a:t>
              </a:r>
            </a:p>
            <a:p>
              <a:pPr>
                <a:spcBef>
                  <a:spcPct val="50000"/>
                </a:spcBef>
                <a:spcAft>
                  <a:spcPct val="20000"/>
                </a:spcAft>
                <a:buClr>
                  <a:schemeClr val="tx2"/>
                </a:buClr>
                <a:buSzPct val="90000"/>
                <a:buFont typeface="Monotype Sorts" pitchFamily="2" charset="2"/>
                <a:buNone/>
              </a:pPr>
              <a:r>
                <a:rPr lang="en-US" sz="800">
                  <a:latin typeface="Tahoma" pitchFamily="34" charset="0"/>
                </a:rPr>
                <a:t>Southeast</a:t>
              </a:r>
            </a:p>
            <a:p>
              <a:pPr>
                <a:spcBef>
                  <a:spcPct val="50000"/>
                </a:spcBef>
                <a:spcAft>
                  <a:spcPct val="20000"/>
                </a:spcAft>
                <a:buClr>
                  <a:schemeClr val="tx2"/>
                </a:buClr>
                <a:buSzPct val="90000"/>
                <a:buFont typeface="Monotype Sorts" pitchFamily="2" charset="2"/>
                <a:buNone/>
              </a:pPr>
              <a:r>
                <a:rPr lang="en-US" sz="800">
                  <a:latin typeface="Tahoma" pitchFamily="34" charset="0"/>
                </a:rPr>
                <a:t>Central</a:t>
              </a:r>
            </a:p>
            <a:p>
              <a:pPr>
                <a:spcBef>
                  <a:spcPct val="50000"/>
                </a:spcBef>
                <a:spcAft>
                  <a:spcPct val="20000"/>
                </a:spcAft>
                <a:buClr>
                  <a:schemeClr val="tx2"/>
                </a:buClr>
                <a:buSzPct val="90000"/>
                <a:buFont typeface="Monotype Sorts" pitchFamily="2" charset="2"/>
                <a:buNone/>
              </a:pPr>
              <a:r>
                <a:rPr lang="en-US" sz="800">
                  <a:latin typeface="Tahoma" pitchFamily="34" charset="0"/>
                </a:rPr>
                <a:t>Northwest</a:t>
              </a:r>
            </a:p>
            <a:p>
              <a:pPr>
                <a:spcBef>
                  <a:spcPct val="50000"/>
                </a:spcBef>
                <a:spcAft>
                  <a:spcPct val="20000"/>
                </a:spcAft>
                <a:buClr>
                  <a:schemeClr val="tx2"/>
                </a:buClr>
                <a:buSzPct val="90000"/>
                <a:buFont typeface="Monotype Sorts" pitchFamily="2" charset="2"/>
                <a:buNone/>
              </a:pPr>
              <a:r>
                <a:rPr lang="en-US" sz="800">
                  <a:latin typeface="Tahoma" pitchFamily="34" charset="0"/>
                </a:rPr>
                <a:t>Southwest</a:t>
              </a:r>
            </a:p>
          </p:txBody>
        </p:sp>
        <p:sp>
          <p:nvSpPr>
            <p:cNvPr id="25" name="Text Box 1049"/>
            <p:cNvSpPr txBox="1">
              <a:spLocks noChangeArrowheads="1"/>
            </p:cNvSpPr>
            <p:nvPr/>
          </p:nvSpPr>
          <p:spPr bwMode="auto">
            <a:xfrm>
              <a:off x="1402" y="1563"/>
              <a:ext cx="328" cy="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u="sng">
                  <a:latin typeface="Tahoma" pitchFamily="34" charset="0"/>
                </a:rPr>
                <a:t>Units Sold</a:t>
              </a:r>
              <a:endParaRPr lang="en-US" sz="800">
                <a:latin typeface="Tahoma" pitchFamily="34" charset="0"/>
              </a:endParaRPr>
            </a:p>
          </p:txBody>
        </p:sp>
        <p:sp>
          <p:nvSpPr>
            <p:cNvPr id="26" name="Text Box 1050"/>
            <p:cNvSpPr txBox="1">
              <a:spLocks noChangeArrowheads="1"/>
            </p:cNvSpPr>
            <p:nvPr/>
          </p:nvSpPr>
          <p:spPr bwMode="auto">
            <a:xfrm>
              <a:off x="1995" y="1563"/>
              <a:ext cx="448" cy="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1000">
                  <a:solidFill>
                    <a:schemeClr val="tx1"/>
                  </a:solidFill>
                  <a:latin typeface="Arial" pitchFamily="34" charset="0"/>
                </a:defRPr>
              </a:lvl1pPr>
              <a:lvl2pPr marL="742950" indent="-285750" defTabSz="823913">
                <a:defRPr sz="1000">
                  <a:solidFill>
                    <a:schemeClr val="tx1"/>
                  </a:solidFill>
                  <a:latin typeface="Arial" pitchFamily="34" charset="0"/>
                </a:defRPr>
              </a:lvl2pPr>
              <a:lvl3pPr marL="1143000" indent="-228600" defTabSz="823913">
                <a:defRPr sz="1000">
                  <a:solidFill>
                    <a:schemeClr val="tx1"/>
                  </a:solidFill>
                  <a:latin typeface="Arial" pitchFamily="34" charset="0"/>
                </a:defRPr>
              </a:lvl3pPr>
              <a:lvl4pPr marL="1600200" indent="-228600" defTabSz="823913">
                <a:defRPr sz="1000">
                  <a:solidFill>
                    <a:schemeClr val="tx1"/>
                  </a:solidFill>
                  <a:latin typeface="Arial" pitchFamily="34" charset="0"/>
                </a:defRPr>
              </a:lvl4pPr>
              <a:lvl5pPr marL="2057400" indent="-228600" defTabSz="823913">
                <a:defRPr sz="1000">
                  <a:solidFill>
                    <a:schemeClr val="tx1"/>
                  </a:solidFill>
                  <a:latin typeface="Arial" pitchFamily="34" charset="0"/>
                </a:defRPr>
              </a:lvl5pPr>
              <a:lvl6pPr marL="2514600" indent="-228600" defTabSz="823913" eaLnBrk="0" fontAlgn="base" hangingPunct="0">
                <a:spcBef>
                  <a:spcPct val="0"/>
                </a:spcBef>
                <a:spcAft>
                  <a:spcPct val="0"/>
                </a:spcAft>
                <a:defRPr sz="1000">
                  <a:solidFill>
                    <a:schemeClr val="tx1"/>
                  </a:solidFill>
                  <a:latin typeface="Arial" pitchFamily="34" charset="0"/>
                </a:defRPr>
              </a:lvl6pPr>
              <a:lvl7pPr marL="2971800" indent="-228600" defTabSz="823913" eaLnBrk="0" fontAlgn="base" hangingPunct="0">
                <a:spcBef>
                  <a:spcPct val="0"/>
                </a:spcBef>
                <a:spcAft>
                  <a:spcPct val="0"/>
                </a:spcAft>
                <a:defRPr sz="1000">
                  <a:solidFill>
                    <a:schemeClr val="tx1"/>
                  </a:solidFill>
                  <a:latin typeface="Arial" pitchFamily="34" charset="0"/>
                </a:defRPr>
              </a:lvl7pPr>
              <a:lvl8pPr marL="3429000" indent="-228600" defTabSz="823913" eaLnBrk="0" fontAlgn="base" hangingPunct="0">
                <a:spcBef>
                  <a:spcPct val="0"/>
                </a:spcBef>
                <a:spcAft>
                  <a:spcPct val="0"/>
                </a:spcAft>
                <a:defRPr sz="1000">
                  <a:solidFill>
                    <a:schemeClr val="tx1"/>
                  </a:solidFill>
                  <a:latin typeface="Arial" pitchFamily="34" charset="0"/>
                </a:defRPr>
              </a:lvl8pPr>
              <a:lvl9pPr marL="3886200" indent="-228600" defTabSz="823913" eaLnBrk="0" fontAlgn="base" hangingPunct="0">
                <a:spcBef>
                  <a:spcPct val="0"/>
                </a:spcBef>
                <a:spcAft>
                  <a:spcPct val="0"/>
                </a:spcAft>
                <a:defRPr sz="1000">
                  <a:solidFill>
                    <a:schemeClr val="tx1"/>
                  </a:solidFill>
                  <a:latin typeface="Arial" pitchFamily="34" charset="0"/>
                </a:defRPr>
              </a:lvl9pPr>
            </a:lstStyle>
            <a:p>
              <a:pPr>
                <a:spcBef>
                  <a:spcPct val="50000"/>
                </a:spcBef>
                <a:spcAft>
                  <a:spcPct val="20000"/>
                </a:spcAft>
                <a:buClr>
                  <a:schemeClr val="tx2"/>
                </a:buClr>
                <a:buSzPct val="90000"/>
                <a:buFont typeface="Monotype Sorts" pitchFamily="2" charset="2"/>
                <a:buNone/>
              </a:pPr>
              <a:r>
                <a:rPr lang="en-US" sz="800" u="sng">
                  <a:latin typeface="Tahoma" pitchFamily="34" charset="0"/>
                </a:rPr>
                <a:t>Revenue</a:t>
              </a:r>
              <a:endParaRPr lang="en-US" sz="800">
                <a:latin typeface="Tahoma" pitchFamily="34" charset="0"/>
              </a:endParaRPr>
            </a:p>
          </p:txBody>
        </p:sp>
        <p:sp>
          <p:nvSpPr>
            <p:cNvPr id="27" name="Text Box 1051"/>
            <p:cNvSpPr txBox="1">
              <a:spLocks noChangeArrowheads="1"/>
            </p:cNvSpPr>
            <p:nvPr/>
          </p:nvSpPr>
          <p:spPr bwMode="auto">
            <a:xfrm>
              <a:off x="450" y="1216"/>
              <a:ext cx="2020"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8" rIns="0" bIns="45718">
              <a:spAutoFit/>
            </a:bodyPr>
            <a:lstStyle>
              <a:lvl1pPr defTabSz="823913">
                <a:defRPr sz="2400">
                  <a:solidFill>
                    <a:schemeClr val="tx1"/>
                  </a:solidFill>
                  <a:latin typeface="Times New Roman" charset="0"/>
                </a:defRPr>
              </a:lvl1pPr>
              <a:lvl2pPr marL="411163" defTabSz="823913">
                <a:defRPr sz="2400">
                  <a:solidFill>
                    <a:schemeClr val="tx1"/>
                  </a:solidFill>
                  <a:latin typeface="Times New Roman" charset="0"/>
                </a:defRPr>
              </a:lvl2pPr>
              <a:lvl3pPr marL="823913" defTabSz="823913">
                <a:defRPr sz="2400">
                  <a:solidFill>
                    <a:schemeClr val="tx1"/>
                  </a:solidFill>
                  <a:latin typeface="Times New Roman" charset="0"/>
                </a:defRPr>
              </a:lvl3pPr>
              <a:lvl4pPr marL="1235075" defTabSz="823913">
                <a:defRPr sz="2400">
                  <a:solidFill>
                    <a:schemeClr val="tx1"/>
                  </a:solidFill>
                  <a:latin typeface="Times New Roman" charset="0"/>
                </a:defRPr>
              </a:lvl4pPr>
              <a:lvl5pPr marL="1646238" defTabSz="823913">
                <a:defRPr sz="2400">
                  <a:solidFill>
                    <a:schemeClr val="tx1"/>
                  </a:solidFill>
                  <a:latin typeface="Times New Roman" charset="0"/>
                </a:defRPr>
              </a:lvl5pPr>
              <a:lvl6pPr marL="2103438" defTabSz="823913" eaLnBrk="0" fontAlgn="base" hangingPunct="0">
                <a:spcBef>
                  <a:spcPct val="0"/>
                </a:spcBef>
                <a:spcAft>
                  <a:spcPct val="0"/>
                </a:spcAft>
                <a:defRPr sz="2400">
                  <a:solidFill>
                    <a:schemeClr val="tx1"/>
                  </a:solidFill>
                  <a:latin typeface="Times New Roman" charset="0"/>
                </a:defRPr>
              </a:lvl6pPr>
              <a:lvl7pPr marL="2560638" defTabSz="823913" eaLnBrk="0" fontAlgn="base" hangingPunct="0">
                <a:spcBef>
                  <a:spcPct val="0"/>
                </a:spcBef>
                <a:spcAft>
                  <a:spcPct val="0"/>
                </a:spcAft>
                <a:defRPr sz="2400">
                  <a:solidFill>
                    <a:schemeClr val="tx1"/>
                  </a:solidFill>
                  <a:latin typeface="Times New Roman" charset="0"/>
                </a:defRPr>
              </a:lvl7pPr>
              <a:lvl8pPr marL="3017838" defTabSz="823913" eaLnBrk="0" fontAlgn="base" hangingPunct="0">
                <a:spcBef>
                  <a:spcPct val="0"/>
                </a:spcBef>
                <a:spcAft>
                  <a:spcPct val="0"/>
                </a:spcAft>
                <a:defRPr sz="2400">
                  <a:solidFill>
                    <a:schemeClr val="tx1"/>
                  </a:solidFill>
                  <a:latin typeface="Times New Roman" charset="0"/>
                </a:defRPr>
              </a:lvl8pPr>
              <a:lvl9pPr marL="3475038" defTabSz="823913" eaLnBrk="0" fontAlgn="base" hangingPunct="0">
                <a:spcBef>
                  <a:spcPct val="0"/>
                </a:spcBef>
                <a:spcAft>
                  <a:spcPct val="0"/>
                </a:spcAft>
                <a:defRPr sz="2400">
                  <a:solidFill>
                    <a:schemeClr val="tx1"/>
                  </a:solidFill>
                  <a:latin typeface="Times New Roman" charset="0"/>
                </a:defRPr>
              </a:lvl9pPr>
            </a:lstStyle>
            <a:p>
              <a:pPr algn="ctr">
                <a:spcBef>
                  <a:spcPct val="50000"/>
                </a:spcBef>
                <a:spcAft>
                  <a:spcPct val="20000"/>
                </a:spcAft>
                <a:buClr>
                  <a:schemeClr val="tx2"/>
                </a:buClr>
                <a:buSzPct val="90000"/>
                <a:buFont typeface="Monotype Sorts" pitchFamily="2" charset="2"/>
                <a:buNone/>
                <a:defRPr/>
              </a:pPr>
              <a:r>
                <a:rPr lang="en-US" sz="1600" b="1" smtClean="0">
                  <a:latin typeface="Tahoma" pitchFamily="34" charset="0"/>
                </a:rPr>
                <a:t>Quarterly Auto Sales Summary </a:t>
              </a:r>
              <a:endParaRPr lang="en-US" sz="1300" smtClean="0">
                <a:effectLst>
                  <a:outerShdw blurRad="38100" dist="38100" dir="2700000" algn="tl">
                    <a:srgbClr val="FFFFFF"/>
                  </a:outerShdw>
                </a:effectLst>
                <a:latin typeface="Tahoma" pitchFamily="34" charset="0"/>
              </a:endParaRPr>
            </a:p>
          </p:txBody>
        </p:sp>
        <p:sp>
          <p:nvSpPr>
            <p:cNvPr id="28" name="Line 1052"/>
            <p:cNvSpPr>
              <a:spLocks noChangeShapeType="1"/>
            </p:cNvSpPr>
            <p:nvPr/>
          </p:nvSpPr>
          <p:spPr bwMode="invGray">
            <a:xfrm>
              <a:off x="1420" y="175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29" name="Line 1053"/>
            <p:cNvSpPr>
              <a:spLocks noChangeShapeType="1"/>
            </p:cNvSpPr>
            <p:nvPr/>
          </p:nvSpPr>
          <p:spPr bwMode="invGray">
            <a:xfrm>
              <a:off x="1420" y="188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0" name="Line 1054"/>
            <p:cNvSpPr>
              <a:spLocks noChangeShapeType="1"/>
            </p:cNvSpPr>
            <p:nvPr/>
          </p:nvSpPr>
          <p:spPr bwMode="invGray">
            <a:xfrm>
              <a:off x="1420" y="201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1" name="Line 1055"/>
            <p:cNvSpPr>
              <a:spLocks noChangeShapeType="1"/>
            </p:cNvSpPr>
            <p:nvPr/>
          </p:nvSpPr>
          <p:spPr bwMode="invGray">
            <a:xfrm>
              <a:off x="1420" y="214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2" name="Line 1056"/>
            <p:cNvSpPr>
              <a:spLocks noChangeShapeType="1"/>
            </p:cNvSpPr>
            <p:nvPr/>
          </p:nvSpPr>
          <p:spPr bwMode="invGray">
            <a:xfrm>
              <a:off x="1420" y="228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3" name="Line 1057"/>
            <p:cNvSpPr>
              <a:spLocks noChangeShapeType="1"/>
            </p:cNvSpPr>
            <p:nvPr/>
          </p:nvSpPr>
          <p:spPr bwMode="invGray">
            <a:xfrm>
              <a:off x="2000" y="175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4" name="Line 1058"/>
            <p:cNvSpPr>
              <a:spLocks noChangeShapeType="1"/>
            </p:cNvSpPr>
            <p:nvPr/>
          </p:nvSpPr>
          <p:spPr bwMode="invGray">
            <a:xfrm>
              <a:off x="2000" y="188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5" name="Line 1059"/>
            <p:cNvSpPr>
              <a:spLocks noChangeShapeType="1"/>
            </p:cNvSpPr>
            <p:nvPr/>
          </p:nvSpPr>
          <p:spPr bwMode="invGray">
            <a:xfrm>
              <a:off x="2000" y="2012"/>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6" name="Line 1060"/>
            <p:cNvSpPr>
              <a:spLocks noChangeShapeType="1"/>
            </p:cNvSpPr>
            <p:nvPr/>
          </p:nvSpPr>
          <p:spPr bwMode="invGray">
            <a:xfrm>
              <a:off x="2000" y="2144"/>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7" name="Line 1061"/>
            <p:cNvSpPr>
              <a:spLocks noChangeShapeType="1"/>
            </p:cNvSpPr>
            <p:nvPr/>
          </p:nvSpPr>
          <p:spPr bwMode="invGray">
            <a:xfrm>
              <a:off x="2000" y="2280"/>
              <a:ext cx="29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8" name="Rectangle 1062"/>
            <p:cNvSpPr>
              <a:spLocks noChangeArrowheads="1"/>
            </p:cNvSpPr>
            <p:nvPr/>
          </p:nvSpPr>
          <p:spPr bwMode="auto">
            <a:xfrm rot="5400000">
              <a:off x="687" y="774"/>
              <a:ext cx="1578" cy="2290"/>
            </a:xfrm>
            <a:prstGeom prst="rect">
              <a:avLst/>
            </a:prstGeom>
            <a:noFill/>
            <a:ln w="28575">
              <a:solidFill>
                <a:srgbClr val="808080"/>
              </a:solidFill>
              <a:miter lim="800000"/>
              <a:headEnd/>
              <a:tailEnd/>
            </a:ln>
            <a:effectLst/>
            <a:extLst>
              <a:ext uri="{909E8E84-426E-40DD-AFC4-6F175D3DCCD1}">
                <a14:hiddenFill xmlns:a14="http://schemas.microsoft.com/office/drawing/2010/main">
                  <a:gradFill rotWithShape="0">
                    <a:gsLst>
                      <a:gs pos="0">
                        <a:srgbClr val="E6E6E6"/>
                      </a:gs>
                      <a:gs pos="100000">
                        <a:srgbClr val="DDDDDD"/>
                      </a:gs>
                    </a:gsLst>
                    <a:path path="shape">
                      <a:fillToRect l="50000" t="50000" r="50000" b="50000"/>
                    </a:path>
                  </a:grad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endParaRPr lang="en-US"/>
            </a:p>
          </p:txBody>
        </p:sp>
      </p:grpSp>
      <p:sp>
        <p:nvSpPr>
          <p:cNvPr id="39" name="Text Box 3"/>
          <p:cNvSpPr txBox="1">
            <a:spLocks noChangeArrowheads="1"/>
          </p:cNvSpPr>
          <p:nvPr/>
        </p:nvSpPr>
        <p:spPr bwMode="auto">
          <a:xfrm>
            <a:off x="0" y="381000"/>
            <a:ext cx="3352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r>
              <a:rPr lang="en-US" sz="2400" dirty="0" smtClean="0">
                <a:solidFill>
                  <a:srgbClr val="000000"/>
                </a:solidFill>
                <a:latin typeface="Arial" pitchFamily="34" charset="0"/>
              </a:rPr>
              <a:t>Figure:  </a:t>
            </a:r>
            <a:endParaRPr lang="en-US" sz="2400" dirty="0">
              <a:solidFill>
                <a:srgbClr val="000000"/>
              </a:solidFill>
              <a:latin typeface="Arial" pitchFamily="34" charset="0"/>
            </a:endParaRPr>
          </a:p>
          <a:p>
            <a:pPr algn="r" eaLnBrk="0" hangingPunct="0"/>
            <a:r>
              <a:rPr lang="en-US" sz="2400" dirty="0">
                <a:solidFill>
                  <a:srgbClr val="000000"/>
                </a:solidFill>
                <a:latin typeface="Arial" pitchFamily="34" charset="0"/>
              </a:rPr>
              <a:t>Example of </a:t>
            </a:r>
            <a:r>
              <a:rPr lang="en-US" sz="2400" dirty="0" smtClean="0">
                <a:solidFill>
                  <a:srgbClr val="000000"/>
                </a:solidFill>
                <a:latin typeface="Arial" pitchFamily="34" charset="0"/>
              </a:rPr>
              <a:t>Roll up</a:t>
            </a:r>
            <a:endParaRPr lang="en-US" sz="2400" dirty="0">
              <a:solidFill>
                <a:srgbClr val="000000"/>
              </a:solidFill>
              <a:latin typeface="Arial" pitchFamily="34" charset="0"/>
            </a:endParaRPr>
          </a:p>
        </p:txBody>
      </p:sp>
    </p:spTree>
    <p:extLst>
      <p:ext uri="{BB962C8B-B14F-4D97-AF65-F5344CB8AC3E}">
        <p14:creationId xmlns:p14="http://schemas.microsoft.com/office/powerpoint/2010/main" val="1596163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a:ea typeface="PMingLiU" pitchFamily="18" charset="-120"/>
              </a:rPr>
              <a:t>Slice and </a:t>
            </a:r>
            <a:r>
              <a:rPr lang="en-US" altLang="zh-TW" b="1" dirty="0" smtClean="0">
                <a:ea typeface="PMingLiU" pitchFamily="18" charset="-120"/>
              </a:rPr>
              <a:t>Dice</a:t>
            </a:r>
            <a:endParaRPr lang="en-US" b="1" dirty="0"/>
          </a:p>
        </p:txBody>
      </p:sp>
      <p:sp>
        <p:nvSpPr>
          <p:cNvPr id="3" name="Content Placeholder 2"/>
          <p:cNvSpPr>
            <a:spLocks noGrp="1"/>
          </p:cNvSpPr>
          <p:nvPr>
            <p:ph idx="1"/>
          </p:nvPr>
        </p:nvSpPr>
        <p:spPr>
          <a:xfrm>
            <a:off x="152400" y="1600200"/>
            <a:ext cx="8686800" cy="4800600"/>
          </a:xfrm>
        </p:spPr>
        <p:txBody>
          <a:bodyPr/>
          <a:lstStyle/>
          <a:p>
            <a:pPr algn="just">
              <a:buNone/>
            </a:pPr>
            <a:r>
              <a:rPr lang="en-US" altLang="zh-TW" dirty="0" smtClean="0">
                <a:ea typeface="PMingLiU" pitchFamily="18" charset="-120"/>
              </a:rPr>
              <a:t>	The </a:t>
            </a:r>
            <a:r>
              <a:rPr lang="en-US" altLang="zh-TW" b="1" dirty="0">
                <a:ea typeface="PMingLiU" pitchFamily="18" charset="-120"/>
              </a:rPr>
              <a:t>slice</a:t>
            </a:r>
            <a:r>
              <a:rPr lang="en-US" altLang="zh-TW" dirty="0">
                <a:ea typeface="PMingLiU" pitchFamily="18" charset="-120"/>
              </a:rPr>
              <a:t> operation performs a selection on one dimension of the given cube, resulting in a </a:t>
            </a:r>
            <a:r>
              <a:rPr lang="en-US" altLang="zh-TW" dirty="0" smtClean="0">
                <a:ea typeface="PMingLiU" pitchFamily="18" charset="-120"/>
              </a:rPr>
              <a:t>sub cube</a:t>
            </a:r>
            <a:r>
              <a:rPr lang="en-US" altLang="zh-TW" dirty="0">
                <a:ea typeface="PMingLiU" pitchFamily="18" charset="-120"/>
              </a:rPr>
              <a:t>. </a:t>
            </a:r>
          </a:p>
          <a:p>
            <a:pPr algn="just">
              <a:buNone/>
            </a:pPr>
            <a:endParaRPr lang="en-US" altLang="zh-TW" dirty="0">
              <a:ea typeface="PMingLiU" pitchFamily="18" charset="-120"/>
            </a:endParaRPr>
          </a:p>
          <a:p>
            <a:pPr algn="just">
              <a:buNone/>
            </a:pPr>
            <a:r>
              <a:rPr lang="en-US" altLang="zh-TW" dirty="0" smtClean="0">
                <a:ea typeface="PMingLiU" pitchFamily="18" charset="-120"/>
              </a:rPr>
              <a:t>	The </a:t>
            </a:r>
            <a:r>
              <a:rPr lang="en-US" altLang="zh-TW" b="1" dirty="0">
                <a:ea typeface="PMingLiU" pitchFamily="18" charset="-120"/>
              </a:rPr>
              <a:t>dice</a:t>
            </a:r>
            <a:r>
              <a:rPr lang="en-US" altLang="zh-TW" dirty="0">
                <a:ea typeface="PMingLiU" pitchFamily="18" charset="-120"/>
              </a:rPr>
              <a:t> operation defines a </a:t>
            </a:r>
            <a:r>
              <a:rPr lang="en-US" altLang="zh-TW" dirty="0" smtClean="0">
                <a:ea typeface="PMingLiU" pitchFamily="18" charset="-120"/>
              </a:rPr>
              <a:t>sub cube </a:t>
            </a:r>
            <a:r>
              <a:rPr lang="en-US" altLang="zh-TW" dirty="0">
                <a:ea typeface="PMingLiU" pitchFamily="18" charset="-120"/>
              </a:rPr>
              <a:t>by performing a selection on two or more dimensions.  </a:t>
            </a:r>
          </a:p>
          <a:p>
            <a:pPr marL="0" indent="0" algn="just">
              <a:buNone/>
            </a:pPr>
            <a:endParaRPr lang="en-US" dirty="0"/>
          </a:p>
        </p:txBody>
      </p:sp>
    </p:spTree>
    <p:extLst>
      <p:ext uri="{BB962C8B-B14F-4D97-AF65-F5344CB8AC3E}">
        <p14:creationId xmlns:p14="http://schemas.microsoft.com/office/powerpoint/2010/main" val="601170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381000" y="152400"/>
          <a:ext cx="8001000" cy="3967163"/>
        </p:xfrm>
        <a:graphic>
          <a:graphicData uri="http://schemas.openxmlformats.org/presentationml/2006/ole">
            <mc:AlternateContent xmlns:mc="http://schemas.openxmlformats.org/markup-compatibility/2006">
              <mc:Choice xmlns:v="urn:schemas-microsoft-com:vml" Requires="v">
                <p:oleObj spid="_x0000_s16734" name="Visio" r:id="rId3" imgW="7779572" imgH="3858452" progId="Visio.Drawing.6">
                  <p:embed/>
                </p:oleObj>
              </mc:Choice>
              <mc:Fallback>
                <p:oleObj name="Visio" r:id="rId3" imgW="7779572" imgH="3858452" progId="Visio.Drawing.6">
                  <p:embed/>
                  <p:pic>
                    <p:nvPicPr>
                      <p:cNvPr id="0" name="Object 4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52400"/>
                        <a:ext cx="8001000" cy="3967163"/>
                      </a:xfrm>
                      <a:prstGeom prst="rect">
                        <a:avLst/>
                      </a:prstGeom>
                      <a:noFill/>
                      <a:ln>
                        <a:noFill/>
                      </a:ln>
                      <a:effectLs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137207008"/>
              </p:ext>
            </p:extLst>
          </p:nvPr>
        </p:nvGraphicFramePr>
        <p:xfrm>
          <a:off x="-457200" y="4114800"/>
          <a:ext cx="10287000" cy="2590800"/>
        </p:xfrm>
        <a:graphic>
          <a:graphicData uri="http://schemas.openxmlformats.org/presentationml/2006/ole">
            <mc:AlternateContent xmlns:mc="http://schemas.openxmlformats.org/markup-compatibility/2006">
              <mc:Choice xmlns:v="urn:schemas-microsoft-com:vml" Requires="v">
                <p:oleObj spid="_x0000_s16735" name="Visio" r:id="rId5" imgW="5479587" imgH="1269052" progId="Visio.Drawing.6">
                  <p:embed/>
                </p:oleObj>
              </mc:Choice>
              <mc:Fallback>
                <p:oleObj name="Visio" r:id="rId5" imgW="5479587" imgH="1269052" progId="Visio.Drawing.6">
                  <p:embed/>
                  <p:pic>
                    <p:nvPicPr>
                      <p:cNvPr id="0" name="Object 4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14800"/>
                        <a:ext cx="10287000" cy="25908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016284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179260968"/>
              </p:ext>
            </p:extLst>
          </p:nvPr>
        </p:nvGraphicFramePr>
        <p:xfrm>
          <a:off x="457200" y="381000"/>
          <a:ext cx="8153400" cy="5943600"/>
        </p:xfrm>
        <a:graphic>
          <a:graphicData uri="http://schemas.openxmlformats.org/presentationml/2006/ole">
            <mc:AlternateContent xmlns:mc="http://schemas.openxmlformats.org/markup-compatibility/2006">
              <mc:Choice xmlns:v="urn:schemas-microsoft-com:vml" Requires="v">
                <p:oleObj spid="_x0000_s17584" name="Visio" r:id="rId3" imgW="5381820" imgH="2749867" progId="Visio.Drawing.6">
                  <p:embed/>
                </p:oleObj>
              </mc:Choice>
              <mc:Fallback>
                <p:oleObj name="Visio" r:id="rId3" imgW="5381820" imgH="2749867" progId="Visio.Drawing.6">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81000"/>
                        <a:ext cx="8153400" cy="59436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902363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763000" cy="6477000"/>
          </a:xfrm>
        </p:spPr>
        <p:txBody>
          <a:bodyPr>
            <a:noAutofit/>
          </a:bodyPr>
          <a:lstStyle/>
          <a:p>
            <a:pPr marL="400050" lvl="1" indent="0" algn="just">
              <a:buNone/>
            </a:pPr>
            <a:r>
              <a:rPr lang="en-US" sz="2900" dirty="0"/>
              <a:t>OLAP is a category of applications/technology for </a:t>
            </a:r>
          </a:p>
          <a:p>
            <a:pPr marL="457200" lvl="1" indent="0" algn="just">
              <a:spcBef>
                <a:spcPct val="50000"/>
              </a:spcBef>
              <a:buNone/>
            </a:pPr>
            <a:r>
              <a:rPr lang="en-US" sz="2900" dirty="0"/>
              <a:t>Collecting, managing, processing, and presenting </a:t>
            </a:r>
          </a:p>
          <a:p>
            <a:pPr marL="457200" lvl="1" indent="0" algn="just">
              <a:spcBef>
                <a:spcPct val="50000"/>
              </a:spcBef>
              <a:buNone/>
            </a:pPr>
            <a:r>
              <a:rPr lang="en-US" sz="2900" dirty="0"/>
              <a:t>multidimensional data for analysis and management </a:t>
            </a:r>
            <a:r>
              <a:rPr lang="en-US" sz="2900" dirty="0" smtClean="0"/>
              <a:t>purposes.</a:t>
            </a:r>
          </a:p>
          <a:p>
            <a:pPr marL="457200" lvl="1" indent="0" algn="just">
              <a:spcBef>
                <a:spcPct val="50000"/>
              </a:spcBef>
              <a:buNone/>
            </a:pPr>
            <a:endParaRPr lang="en-US" sz="2900" dirty="0"/>
          </a:p>
          <a:p>
            <a:pPr marL="457200" lvl="1" indent="0" algn="just">
              <a:spcBef>
                <a:spcPct val="50000"/>
              </a:spcBef>
              <a:buNone/>
            </a:pPr>
            <a:r>
              <a:rPr lang="en-US" sz="2900" dirty="0" smtClean="0"/>
              <a:t>OLAP is </a:t>
            </a:r>
            <a:r>
              <a:rPr lang="en-US" sz="2900" b="1" dirty="0">
                <a:solidFill>
                  <a:srgbClr val="0070C0"/>
                </a:solidFill>
              </a:rPr>
              <a:t>FASMI</a:t>
            </a:r>
          </a:p>
          <a:p>
            <a:pPr marL="857250" lvl="1" indent="-457200" algn="just">
              <a:buFont typeface="Wingdings" pitchFamily="2" charset="2"/>
              <a:buChar char="Ø"/>
            </a:pPr>
            <a:r>
              <a:rPr lang="en-US" sz="2900" dirty="0"/>
              <a:t>Fast</a:t>
            </a:r>
          </a:p>
          <a:p>
            <a:pPr marL="857250" lvl="1" indent="-457200" algn="just">
              <a:buFont typeface="Wingdings" pitchFamily="2" charset="2"/>
              <a:buChar char="Ø"/>
            </a:pPr>
            <a:r>
              <a:rPr lang="en-US" sz="2900" dirty="0"/>
              <a:t>Analysis</a:t>
            </a:r>
          </a:p>
          <a:p>
            <a:pPr marL="857250" lvl="1" indent="-457200" algn="just">
              <a:buFont typeface="Wingdings" pitchFamily="2" charset="2"/>
              <a:buChar char="Ø"/>
            </a:pPr>
            <a:r>
              <a:rPr lang="en-US" sz="2900" dirty="0"/>
              <a:t>Shared</a:t>
            </a:r>
          </a:p>
          <a:p>
            <a:pPr marL="857250" lvl="1" indent="-457200" algn="just">
              <a:buFont typeface="Wingdings" pitchFamily="2" charset="2"/>
              <a:buChar char="Ø"/>
            </a:pPr>
            <a:r>
              <a:rPr lang="en-US" sz="2900" dirty="0"/>
              <a:t>Multidimensional</a:t>
            </a:r>
          </a:p>
          <a:p>
            <a:pPr marL="857250" lvl="1" indent="-457200" algn="just">
              <a:buFont typeface="Wingdings" pitchFamily="2" charset="2"/>
              <a:buChar char="Ø"/>
            </a:pPr>
            <a:r>
              <a:rPr lang="en-US" sz="2900" dirty="0" smtClean="0"/>
              <a:t>Information</a:t>
            </a:r>
          </a:p>
          <a:p>
            <a:pPr marL="857250" lvl="1" indent="-457200" algn="just">
              <a:buFont typeface="Wingdings" pitchFamily="2" charset="2"/>
              <a:buChar char="Ø"/>
            </a:pPr>
            <a:endParaRPr lang="en-US" sz="2900" dirty="0"/>
          </a:p>
          <a:p>
            <a:pPr marL="400050" lvl="1" indent="0" algn="just">
              <a:buNone/>
            </a:pPr>
            <a:endParaRPr lang="en-US" sz="2900" dirty="0"/>
          </a:p>
        </p:txBody>
      </p:sp>
    </p:spTree>
    <p:extLst>
      <p:ext uri="{BB962C8B-B14F-4D97-AF65-F5344CB8AC3E}">
        <p14:creationId xmlns:p14="http://schemas.microsoft.com/office/powerpoint/2010/main" val="2535274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943600"/>
            <a:ext cx="8229600" cy="457200"/>
          </a:xfrm>
        </p:spPr>
        <p:txBody>
          <a:bodyPr/>
          <a:lstStyle/>
          <a:p>
            <a:pPr marL="0" lvl="1" indent="0" algn="ctr">
              <a:buNone/>
            </a:pPr>
            <a:r>
              <a:rPr lang="en-US" sz="2400" dirty="0" smtClean="0">
                <a:solidFill>
                  <a:srgbClr val="000000"/>
                </a:solidFill>
                <a:latin typeface="Arial" pitchFamily="34" charset="0"/>
              </a:rPr>
              <a:t>Figure: Slicing </a:t>
            </a:r>
            <a:r>
              <a:rPr lang="en-US" sz="2400" dirty="0">
                <a:solidFill>
                  <a:srgbClr val="000000"/>
                </a:solidFill>
                <a:latin typeface="Arial" pitchFamily="34" charset="0"/>
              </a:rPr>
              <a:t>a data </a:t>
            </a:r>
            <a:r>
              <a:rPr lang="en-US" sz="2400" dirty="0" smtClean="0">
                <a:solidFill>
                  <a:srgbClr val="000000"/>
                </a:solidFill>
                <a:latin typeface="Arial" pitchFamily="34" charset="0"/>
              </a:rPr>
              <a:t>cube</a:t>
            </a:r>
            <a:endParaRPr lang="en-US" sz="2400" dirty="0">
              <a:solidFill>
                <a:srgbClr val="000000"/>
              </a:solidFill>
              <a:latin typeface="Arial" pitchFamily="34" charset="0"/>
            </a:endParaRPr>
          </a:p>
        </p:txBody>
      </p:sp>
      <p:pic>
        <p:nvPicPr>
          <p:cNvPr id="4" name="Picture 4" descr="Non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865632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819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auto">
          <a:xfrm>
            <a:off x="1624013" y="2003425"/>
            <a:ext cx="2362200" cy="251460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Line 5"/>
          <p:cNvSpPr>
            <a:spLocks noChangeShapeType="1"/>
          </p:cNvSpPr>
          <p:nvPr/>
        </p:nvSpPr>
        <p:spPr bwMode="auto">
          <a:xfrm>
            <a:off x="2005013" y="2613025"/>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 name="Line 6"/>
          <p:cNvSpPr>
            <a:spLocks noChangeShapeType="1"/>
          </p:cNvSpPr>
          <p:nvPr/>
        </p:nvSpPr>
        <p:spPr bwMode="auto">
          <a:xfrm>
            <a:off x="2919413" y="2593975"/>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 name="Line 7"/>
          <p:cNvSpPr>
            <a:spLocks noChangeShapeType="1"/>
          </p:cNvSpPr>
          <p:nvPr/>
        </p:nvSpPr>
        <p:spPr bwMode="auto">
          <a:xfrm>
            <a:off x="2462213" y="2593975"/>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 name="Line 8"/>
          <p:cNvSpPr>
            <a:spLocks noChangeShapeType="1"/>
          </p:cNvSpPr>
          <p:nvPr/>
        </p:nvSpPr>
        <p:spPr bwMode="auto">
          <a:xfrm>
            <a:off x="3605213" y="2403475"/>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 name="Line 9"/>
          <p:cNvSpPr>
            <a:spLocks noChangeShapeType="1"/>
          </p:cNvSpPr>
          <p:nvPr/>
        </p:nvSpPr>
        <p:spPr bwMode="auto">
          <a:xfrm>
            <a:off x="3814763" y="2193925"/>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 name="Line 10"/>
          <p:cNvSpPr>
            <a:spLocks noChangeShapeType="1"/>
          </p:cNvSpPr>
          <p:nvPr/>
        </p:nvSpPr>
        <p:spPr bwMode="auto">
          <a:xfrm>
            <a:off x="1624013" y="3070225"/>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 name="Line 11"/>
          <p:cNvSpPr>
            <a:spLocks noChangeShapeType="1"/>
          </p:cNvSpPr>
          <p:nvPr/>
        </p:nvSpPr>
        <p:spPr bwMode="auto">
          <a:xfrm>
            <a:off x="2043113" y="2174875"/>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 name="Line 12"/>
          <p:cNvSpPr>
            <a:spLocks noChangeShapeType="1"/>
          </p:cNvSpPr>
          <p:nvPr/>
        </p:nvSpPr>
        <p:spPr bwMode="auto">
          <a:xfrm>
            <a:off x="1852613" y="2384425"/>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 name="Line 13"/>
          <p:cNvSpPr>
            <a:spLocks noChangeShapeType="1"/>
          </p:cNvSpPr>
          <p:nvPr/>
        </p:nvSpPr>
        <p:spPr bwMode="auto">
          <a:xfrm>
            <a:off x="1624013" y="3546475"/>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 name="Line 14"/>
          <p:cNvSpPr>
            <a:spLocks noChangeShapeType="1"/>
          </p:cNvSpPr>
          <p:nvPr/>
        </p:nvSpPr>
        <p:spPr bwMode="auto">
          <a:xfrm>
            <a:off x="1624013" y="4041775"/>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6" name="Line 15"/>
          <p:cNvSpPr>
            <a:spLocks noChangeShapeType="1"/>
          </p:cNvSpPr>
          <p:nvPr/>
        </p:nvSpPr>
        <p:spPr bwMode="auto">
          <a:xfrm flipV="1">
            <a:off x="2005013" y="200342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7" name="Line 16"/>
          <p:cNvSpPr>
            <a:spLocks noChangeShapeType="1"/>
          </p:cNvSpPr>
          <p:nvPr/>
        </p:nvSpPr>
        <p:spPr bwMode="auto">
          <a:xfrm flipV="1">
            <a:off x="3376613" y="291782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8" name="Line 17"/>
          <p:cNvSpPr>
            <a:spLocks noChangeShapeType="1"/>
          </p:cNvSpPr>
          <p:nvPr/>
        </p:nvSpPr>
        <p:spPr bwMode="auto">
          <a:xfrm flipV="1">
            <a:off x="3395663" y="341312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 name="Line 18"/>
          <p:cNvSpPr>
            <a:spLocks noChangeShapeType="1"/>
          </p:cNvSpPr>
          <p:nvPr/>
        </p:nvSpPr>
        <p:spPr bwMode="auto">
          <a:xfrm flipV="1">
            <a:off x="2462213" y="200342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Line 19"/>
          <p:cNvSpPr>
            <a:spLocks noChangeShapeType="1"/>
          </p:cNvSpPr>
          <p:nvPr/>
        </p:nvSpPr>
        <p:spPr bwMode="auto">
          <a:xfrm flipV="1">
            <a:off x="2900363" y="200342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 name="Line 20"/>
          <p:cNvSpPr>
            <a:spLocks noChangeShapeType="1"/>
          </p:cNvSpPr>
          <p:nvPr/>
        </p:nvSpPr>
        <p:spPr bwMode="auto">
          <a:xfrm flipV="1">
            <a:off x="3395663" y="246062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Line 21"/>
          <p:cNvSpPr>
            <a:spLocks noChangeShapeType="1"/>
          </p:cNvSpPr>
          <p:nvPr/>
        </p:nvSpPr>
        <p:spPr bwMode="auto">
          <a:xfrm>
            <a:off x="1624013" y="4708525"/>
            <a:ext cx="1143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 name="Line 22"/>
          <p:cNvSpPr>
            <a:spLocks noChangeShapeType="1"/>
          </p:cNvSpPr>
          <p:nvPr/>
        </p:nvSpPr>
        <p:spPr bwMode="auto">
          <a:xfrm flipV="1">
            <a:off x="1433513" y="3489325"/>
            <a:ext cx="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 name="Line 23"/>
          <p:cNvSpPr>
            <a:spLocks noChangeShapeType="1"/>
          </p:cNvSpPr>
          <p:nvPr/>
        </p:nvSpPr>
        <p:spPr bwMode="auto">
          <a:xfrm flipV="1">
            <a:off x="1490663" y="1946275"/>
            <a:ext cx="533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 name="Text Box 24"/>
          <p:cNvSpPr txBox="1">
            <a:spLocks noChangeArrowheads="1"/>
          </p:cNvSpPr>
          <p:nvPr/>
        </p:nvSpPr>
        <p:spPr bwMode="auto">
          <a:xfrm>
            <a:off x="2386013" y="4822825"/>
            <a:ext cx="825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Time</a:t>
            </a:r>
          </a:p>
        </p:txBody>
      </p:sp>
      <p:sp>
        <p:nvSpPr>
          <p:cNvPr id="26" name="Text Box 25"/>
          <p:cNvSpPr txBox="1">
            <a:spLocks noChangeArrowheads="1"/>
          </p:cNvSpPr>
          <p:nvPr/>
        </p:nvSpPr>
        <p:spPr bwMode="auto">
          <a:xfrm rot="16187010">
            <a:off x="827882" y="3755231"/>
            <a:ext cx="844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Region</a:t>
            </a:r>
          </a:p>
        </p:txBody>
      </p:sp>
      <p:sp>
        <p:nvSpPr>
          <p:cNvPr id="27" name="Text Box 26"/>
          <p:cNvSpPr txBox="1">
            <a:spLocks noChangeArrowheads="1"/>
          </p:cNvSpPr>
          <p:nvPr/>
        </p:nvSpPr>
        <p:spPr bwMode="auto">
          <a:xfrm>
            <a:off x="1114425" y="1657350"/>
            <a:ext cx="895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AU" sz="1800"/>
              <a:t>Product</a:t>
            </a:r>
          </a:p>
        </p:txBody>
      </p:sp>
      <p:sp>
        <p:nvSpPr>
          <p:cNvPr id="28" name="AutoShape 35"/>
          <p:cNvSpPr>
            <a:spLocks noChangeArrowheads="1"/>
          </p:cNvSpPr>
          <p:nvPr/>
        </p:nvSpPr>
        <p:spPr bwMode="auto">
          <a:xfrm>
            <a:off x="5605463" y="1870075"/>
            <a:ext cx="2362200" cy="251460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36"/>
          <p:cNvSpPr>
            <a:spLocks noChangeShapeType="1"/>
          </p:cNvSpPr>
          <p:nvPr/>
        </p:nvSpPr>
        <p:spPr bwMode="auto">
          <a:xfrm>
            <a:off x="5986463" y="2479675"/>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Line 37"/>
          <p:cNvSpPr>
            <a:spLocks noChangeShapeType="1"/>
          </p:cNvSpPr>
          <p:nvPr/>
        </p:nvSpPr>
        <p:spPr bwMode="auto">
          <a:xfrm>
            <a:off x="6900863" y="2460625"/>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 name="Line 38"/>
          <p:cNvSpPr>
            <a:spLocks noChangeShapeType="1"/>
          </p:cNvSpPr>
          <p:nvPr/>
        </p:nvSpPr>
        <p:spPr bwMode="auto">
          <a:xfrm>
            <a:off x="6443663" y="2460625"/>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39"/>
          <p:cNvSpPr>
            <a:spLocks noChangeShapeType="1"/>
          </p:cNvSpPr>
          <p:nvPr/>
        </p:nvSpPr>
        <p:spPr bwMode="auto">
          <a:xfrm>
            <a:off x="7586663" y="2270125"/>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Line 40"/>
          <p:cNvSpPr>
            <a:spLocks noChangeShapeType="1"/>
          </p:cNvSpPr>
          <p:nvPr/>
        </p:nvSpPr>
        <p:spPr bwMode="auto">
          <a:xfrm>
            <a:off x="7796213" y="2060575"/>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 name="Line 41"/>
          <p:cNvSpPr>
            <a:spLocks noChangeShapeType="1"/>
          </p:cNvSpPr>
          <p:nvPr/>
        </p:nvSpPr>
        <p:spPr bwMode="auto">
          <a:xfrm>
            <a:off x="5605463" y="2936875"/>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Line 42"/>
          <p:cNvSpPr>
            <a:spLocks noChangeShapeType="1"/>
          </p:cNvSpPr>
          <p:nvPr/>
        </p:nvSpPr>
        <p:spPr bwMode="auto">
          <a:xfrm>
            <a:off x="6024563" y="2041525"/>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 name="Line 43"/>
          <p:cNvSpPr>
            <a:spLocks noChangeShapeType="1"/>
          </p:cNvSpPr>
          <p:nvPr/>
        </p:nvSpPr>
        <p:spPr bwMode="auto">
          <a:xfrm>
            <a:off x="5834063" y="2251075"/>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7" name="Line 44"/>
          <p:cNvSpPr>
            <a:spLocks noChangeShapeType="1"/>
          </p:cNvSpPr>
          <p:nvPr/>
        </p:nvSpPr>
        <p:spPr bwMode="auto">
          <a:xfrm>
            <a:off x="5605463" y="3413125"/>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8" name="Line 45"/>
          <p:cNvSpPr>
            <a:spLocks noChangeShapeType="1"/>
          </p:cNvSpPr>
          <p:nvPr/>
        </p:nvSpPr>
        <p:spPr bwMode="auto">
          <a:xfrm>
            <a:off x="5605463" y="3908425"/>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9" name="Line 46"/>
          <p:cNvSpPr>
            <a:spLocks noChangeShapeType="1"/>
          </p:cNvSpPr>
          <p:nvPr/>
        </p:nvSpPr>
        <p:spPr bwMode="auto">
          <a:xfrm flipV="1">
            <a:off x="5986463" y="187007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0" name="Line 47"/>
          <p:cNvSpPr>
            <a:spLocks noChangeShapeType="1"/>
          </p:cNvSpPr>
          <p:nvPr/>
        </p:nvSpPr>
        <p:spPr bwMode="auto">
          <a:xfrm flipV="1">
            <a:off x="7358063" y="278447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1" name="Line 48"/>
          <p:cNvSpPr>
            <a:spLocks noChangeShapeType="1"/>
          </p:cNvSpPr>
          <p:nvPr/>
        </p:nvSpPr>
        <p:spPr bwMode="auto">
          <a:xfrm flipV="1">
            <a:off x="7377113" y="327977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 name="Line 49"/>
          <p:cNvSpPr>
            <a:spLocks noChangeShapeType="1"/>
          </p:cNvSpPr>
          <p:nvPr/>
        </p:nvSpPr>
        <p:spPr bwMode="auto">
          <a:xfrm flipV="1">
            <a:off x="6443663" y="187007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 name="Line 50"/>
          <p:cNvSpPr>
            <a:spLocks noChangeShapeType="1"/>
          </p:cNvSpPr>
          <p:nvPr/>
        </p:nvSpPr>
        <p:spPr bwMode="auto">
          <a:xfrm flipV="1">
            <a:off x="6881813" y="187007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4" name="Line 51"/>
          <p:cNvSpPr>
            <a:spLocks noChangeShapeType="1"/>
          </p:cNvSpPr>
          <p:nvPr/>
        </p:nvSpPr>
        <p:spPr bwMode="auto">
          <a:xfrm flipV="1">
            <a:off x="7377113" y="2327275"/>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5" name="Line 52"/>
          <p:cNvSpPr>
            <a:spLocks noChangeShapeType="1"/>
          </p:cNvSpPr>
          <p:nvPr/>
        </p:nvSpPr>
        <p:spPr bwMode="auto">
          <a:xfrm>
            <a:off x="5605463" y="4575175"/>
            <a:ext cx="1143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6" name="Line 53"/>
          <p:cNvSpPr>
            <a:spLocks noChangeShapeType="1"/>
          </p:cNvSpPr>
          <p:nvPr/>
        </p:nvSpPr>
        <p:spPr bwMode="auto">
          <a:xfrm flipV="1">
            <a:off x="5414963" y="3355975"/>
            <a:ext cx="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 name="Line 54"/>
          <p:cNvSpPr>
            <a:spLocks noChangeShapeType="1"/>
          </p:cNvSpPr>
          <p:nvPr/>
        </p:nvSpPr>
        <p:spPr bwMode="auto">
          <a:xfrm flipV="1">
            <a:off x="5472113" y="1812925"/>
            <a:ext cx="533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 name="Text Box 55"/>
          <p:cNvSpPr txBox="1">
            <a:spLocks noChangeArrowheads="1"/>
          </p:cNvSpPr>
          <p:nvPr/>
        </p:nvSpPr>
        <p:spPr bwMode="auto">
          <a:xfrm>
            <a:off x="6367463" y="4689475"/>
            <a:ext cx="10239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Region</a:t>
            </a:r>
          </a:p>
        </p:txBody>
      </p:sp>
      <p:sp>
        <p:nvSpPr>
          <p:cNvPr id="49" name="Text Box 56"/>
          <p:cNvSpPr txBox="1">
            <a:spLocks noChangeArrowheads="1"/>
          </p:cNvSpPr>
          <p:nvPr/>
        </p:nvSpPr>
        <p:spPr bwMode="auto">
          <a:xfrm rot="16187010">
            <a:off x="4898232" y="3707606"/>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Time</a:t>
            </a:r>
          </a:p>
        </p:txBody>
      </p:sp>
      <p:sp>
        <p:nvSpPr>
          <p:cNvPr id="50" name="Text Box 57"/>
          <p:cNvSpPr txBox="1">
            <a:spLocks noChangeArrowheads="1"/>
          </p:cNvSpPr>
          <p:nvPr/>
        </p:nvSpPr>
        <p:spPr bwMode="auto">
          <a:xfrm>
            <a:off x="5095875" y="1524000"/>
            <a:ext cx="895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AU" sz="1800"/>
              <a:t>Product</a:t>
            </a:r>
          </a:p>
        </p:txBody>
      </p:sp>
      <p:sp>
        <p:nvSpPr>
          <p:cNvPr id="51" name="Rectangle 50"/>
          <p:cNvSpPr/>
          <p:nvPr/>
        </p:nvSpPr>
        <p:spPr>
          <a:xfrm>
            <a:off x="304800" y="457200"/>
            <a:ext cx="7924799" cy="707886"/>
          </a:xfrm>
          <a:prstGeom prst="rect">
            <a:avLst/>
          </a:prstGeom>
        </p:spPr>
        <p:txBody>
          <a:bodyPr wrap="square">
            <a:spAutoFit/>
          </a:bodyPr>
          <a:lstStyle/>
          <a:p>
            <a:pPr algn="ctr"/>
            <a:r>
              <a:rPr lang="en-US" sz="4000" b="1" dirty="0"/>
              <a:t>Rotation (Pivot Table)</a:t>
            </a:r>
          </a:p>
        </p:txBody>
      </p:sp>
    </p:spTree>
    <p:extLst>
      <p:ext uri="{BB962C8B-B14F-4D97-AF65-F5344CB8AC3E}">
        <p14:creationId xmlns:p14="http://schemas.microsoft.com/office/powerpoint/2010/main" val="1308903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r>
              <a:rPr lang="en-US" dirty="0" smtClean="0"/>
              <a:t>Example of Rotation </a:t>
            </a:r>
            <a:r>
              <a:rPr lang="en-US" dirty="0"/>
              <a:t>(Pivot Table)</a:t>
            </a:r>
          </a:p>
        </p:txBody>
      </p:sp>
      <p:pic>
        <p:nvPicPr>
          <p:cNvPr id="4" name="Picture 4"/>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762000"/>
            <a:ext cx="7772400" cy="5562600"/>
          </a:xfrm>
          <a:noFill/>
          <a:ln/>
          <a:extLs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933942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6">
                    <a:lumMod val="50000"/>
                  </a:schemeClr>
                </a:solidFill>
              </a:rPr>
              <a:t>Design </a:t>
            </a:r>
            <a:r>
              <a:rPr lang="en-US" b="1" dirty="0">
                <a:solidFill>
                  <a:schemeClr val="accent6">
                    <a:lumMod val="50000"/>
                  </a:schemeClr>
                </a:solidFill>
              </a:rPr>
              <a:t>and Query </a:t>
            </a:r>
            <a:r>
              <a:rPr lang="en-US" b="1" dirty="0" smtClean="0">
                <a:solidFill>
                  <a:schemeClr val="accent6">
                    <a:lumMod val="50000"/>
                  </a:schemeClr>
                </a:solidFill>
              </a:rPr>
              <a:t>Processing</a:t>
            </a:r>
            <a:endParaRPr lang="en-US" b="1" dirty="0">
              <a:solidFill>
                <a:schemeClr val="accent6">
                  <a:lumMod val="50000"/>
                </a:schemeClr>
              </a:solidFill>
            </a:endParaRPr>
          </a:p>
        </p:txBody>
      </p:sp>
      <p:grpSp>
        <p:nvGrpSpPr>
          <p:cNvPr id="4" name="Group 14"/>
          <p:cNvGrpSpPr>
            <a:grpSpLocks/>
          </p:cNvGrpSpPr>
          <p:nvPr/>
        </p:nvGrpSpPr>
        <p:grpSpPr bwMode="auto">
          <a:xfrm>
            <a:off x="3265488" y="1752600"/>
            <a:ext cx="3811588" cy="2665413"/>
            <a:chOff x="2229" y="1104"/>
            <a:chExt cx="2401" cy="1679"/>
          </a:xfrm>
        </p:grpSpPr>
        <p:sp>
          <p:nvSpPr>
            <p:cNvPr id="5" name="AutoShape 3"/>
            <p:cNvSpPr>
              <a:spLocks noChangeArrowheads="1"/>
            </p:cNvSpPr>
            <p:nvPr/>
          </p:nvSpPr>
          <p:spPr bwMode="auto">
            <a:xfrm>
              <a:off x="2229" y="1392"/>
              <a:ext cx="1779" cy="1391"/>
            </a:xfrm>
            <a:custGeom>
              <a:avLst/>
              <a:gdLst>
                <a:gd name="T0" fmla="*/ 1472 w 21600"/>
                <a:gd name="T1" fmla="*/ 170 h 21600"/>
                <a:gd name="T2" fmla="*/ 1028 w 21600"/>
                <a:gd name="T3" fmla="*/ 86 h 21600"/>
                <a:gd name="T4" fmla="*/ 1344 w 21600"/>
                <a:gd name="T5" fmla="*/ 285 h 21600"/>
                <a:gd name="T6" fmla="*/ 1945 w 21600"/>
                <a:gd name="T7" fmla="*/ 423 h 21600"/>
                <a:gd name="T8" fmla="*/ 1742 w 21600"/>
                <a:gd name="T9" fmla="*/ 738 h 21600"/>
                <a:gd name="T10" fmla="*/ 1338 w 21600"/>
                <a:gd name="T11" fmla="*/ 580 h 21600"/>
                <a:gd name="T12" fmla="*/ 0 60000 65536"/>
                <a:gd name="T13" fmla="*/ 0 60000 65536"/>
                <a:gd name="T14" fmla="*/ 0 60000 65536"/>
                <a:gd name="T15" fmla="*/ 0 60000 65536"/>
                <a:gd name="T16" fmla="*/ 0 60000 65536"/>
                <a:gd name="T17" fmla="*/ 0 60000 65536"/>
                <a:gd name="T18" fmla="*/ 3169 w 21600"/>
                <a:gd name="T19" fmla="*/ 3168 h 21600"/>
                <a:gd name="T20" fmla="*/ 18431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10" y="8152"/>
                  </a:moveTo>
                  <a:cubicBezTo>
                    <a:pt x="17837" y="5209"/>
                    <a:pt x="15330" y="3036"/>
                    <a:pt x="12278" y="2493"/>
                  </a:cubicBezTo>
                  <a:lnTo>
                    <a:pt x="12692" y="167"/>
                  </a:lnTo>
                  <a:cubicBezTo>
                    <a:pt x="16598" y="862"/>
                    <a:pt x="19809" y="3643"/>
                    <a:pt x="21054" y="7410"/>
                  </a:cubicBezTo>
                  <a:lnTo>
                    <a:pt x="23617" y="6563"/>
                  </a:lnTo>
                  <a:lnTo>
                    <a:pt x="21150" y="11466"/>
                  </a:lnTo>
                  <a:lnTo>
                    <a:pt x="16247" y="8999"/>
                  </a:lnTo>
                  <a:lnTo>
                    <a:pt x="18810" y="8152"/>
                  </a:lnTo>
                  <a:close/>
                </a:path>
              </a:pathLst>
            </a:custGeom>
            <a:solidFill>
              <a:srgbClr val="008000"/>
            </a:solidFill>
            <a:ln>
              <a:noFill/>
            </a:ln>
            <a:effectLst>
              <a:prstShdw prst="shdw17" dist="17961" dir="2700000">
                <a:schemeClr val="tx1"/>
              </a:prstShdw>
            </a:effectLst>
            <a:extLst>
              <a:ext uri="{91240B29-F687-4F45-9708-019B960494DF}">
                <a14:hiddenLine xmlns:a14="http://schemas.microsoft.com/office/drawing/2010/main" w="12700">
                  <a:solidFill>
                    <a:schemeClr val="bg1"/>
                  </a:solidFill>
                  <a:miter lim="800000"/>
                  <a:headEnd type="none" w="sm" len="sm"/>
                  <a:tailEnd type="none" w="sm" len="sm"/>
                </a14:hiddenLine>
              </a:ext>
            </a:extLst>
          </p:spPr>
          <p:txBody>
            <a:bodyPr wrap="none" anchor="ctr"/>
            <a:lstStyle/>
            <a:p>
              <a:endParaRPr lang="en-US"/>
            </a:p>
          </p:txBody>
        </p:sp>
        <p:sp>
          <p:nvSpPr>
            <p:cNvPr id="6" name="Rectangle 6"/>
            <p:cNvSpPr>
              <a:spLocks noChangeArrowheads="1"/>
            </p:cNvSpPr>
            <p:nvPr/>
          </p:nvSpPr>
          <p:spPr bwMode="auto">
            <a:xfrm>
              <a:off x="3340" y="1104"/>
              <a:ext cx="129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b="1" dirty="0">
                  <a:solidFill>
                    <a:srgbClr val="008000"/>
                  </a:solidFill>
                </a:rPr>
                <a:t>Requirement</a:t>
              </a:r>
            </a:p>
            <a:p>
              <a:pPr algn="ctr"/>
              <a:r>
                <a:rPr lang="en-US" b="1" dirty="0">
                  <a:solidFill>
                    <a:srgbClr val="008000"/>
                  </a:solidFill>
                </a:rPr>
                <a:t>Analysis</a:t>
              </a:r>
            </a:p>
          </p:txBody>
        </p:sp>
      </p:grpSp>
      <p:grpSp>
        <p:nvGrpSpPr>
          <p:cNvPr id="7" name="Group 15"/>
          <p:cNvGrpSpPr>
            <a:grpSpLocks/>
          </p:cNvGrpSpPr>
          <p:nvPr/>
        </p:nvGrpSpPr>
        <p:grpSpPr bwMode="auto">
          <a:xfrm>
            <a:off x="3760788" y="2362200"/>
            <a:ext cx="4897438" cy="2606675"/>
            <a:chOff x="2541" y="1488"/>
            <a:chExt cx="3085" cy="1642"/>
          </a:xfrm>
        </p:grpSpPr>
        <p:sp>
          <p:nvSpPr>
            <p:cNvPr id="8" name="AutoShape 4"/>
            <p:cNvSpPr>
              <a:spLocks noChangeArrowheads="1"/>
            </p:cNvSpPr>
            <p:nvPr/>
          </p:nvSpPr>
          <p:spPr bwMode="auto">
            <a:xfrm rot="5400000">
              <a:off x="2474" y="1555"/>
              <a:ext cx="1642" cy="1507"/>
            </a:xfrm>
            <a:custGeom>
              <a:avLst/>
              <a:gdLst>
                <a:gd name="T0" fmla="*/ 1101 w 21600"/>
                <a:gd name="T1" fmla="*/ 45 h 21600"/>
                <a:gd name="T2" fmla="*/ 713 w 21600"/>
                <a:gd name="T3" fmla="*/ 86 h 21600"/>
                <a:gd name="T4" fmla="*/ 1043 w 21600"/>
                <a:gd name="T5" fmla="*/ 193 h 21600"/>
                <a:gd name="T6" fmla="*/ 1588 w 21600"/>
                <a:gd name="T7" fmla="*/ 128 h 21600"/>
                <a:gd name="T8" fmla="*/ 1564 w 21600"/>
                <a:gd name="T9" fmla="*/ 505 h 21600"/>
                <a:gd name="T10" fmla="*/ 1153 w 21600"/>
                <a:gd name="T11" fmla="*/ 483 h 21600"/>
                <a:gd name="T12" fmla="*/ 0 60000 65536"/>
                <a:gd name="T13" fmla="*/ 0 60000 65536"/>
                <a:gd name="T14" fmla="*/ 0 60000 65536"/>
                <a:gd name="T15" fmla="*/ 0 60000 65536"/>
                <a:gd name="T16" fmla="*/ 0 60000 65536"/>
                <a:gd name="T17" fmla="*/ 0 60000 65536"/>
                <a:gd name="T18" fmla="*/ 3157 w 21600"/>
                <a:gd name="T19" fmla="*/ 3168 h 21600"/>
                <a:gd name="T20" fmla="*/ 18443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92" y="5124"/>
                  </a:moveTo>
                  <a:cubicBezTo>
                    <a:pt x="15570" y="3296"/>
                    <a:pt x="13243" y="2251"/>
                    <a:pt x="10800" y="2251"/>
                  </a:cubicBezTo>
                  <a:cubicBezTo>
                    <a:pt x="10378" y="2250"/>
                    <a:pt x="9956" y="2282"/>
                    <a:pt x="9539" y="2344"/>
                  </a:cubicBezTo>
                  <a:lnTo>
                    <a:pt x="9207" y="118"/>
                  </a:lnTo>
                  <a:cubicBezTo>
                    <a:pt x="9734" y="39"/>
                    <a:pt x="10266" y="-1"/>
                    <a:pt x="10800" y="0"/>
                  </a:cubicBezTo>
                  <a:cubicBezTo>
                    <a:pt x="13887" y="0"/>
                    <a:pt x="16826" y="1321"/>
                    <a:pt x="18876" y="3629"/>
                  </a:cubicBezTo>
                  <a:lnTo>
                    <a:pt x="20895" y="1836"/>
                  </a:lnTo>
                  <a:lnTo>
                    <a:pt x="20574" y="7237"/>
                  </a:lnTo>
                  <a:lnTo>
                    <a:pt x="15173" y="6916"/>
                  </a:lnTo>
                  <a:lnTo>
                    <a:pt x="17192" y="5124"/>
                  </a:lnTo>
                  <a:close/>
                </a:path>
              </a:pathLst>
            </a:custGeom>
            <a:solidFill>
              <a:srgbClr val="FF6600"/>
            </a:solidFill>
            <a:ln>
              <a:noFill/>
            </a:ln>
            <a:effectLst>
              <a:prstShdw prst="shdw17" dist="17961" dir="2700000">
                <a:srgbClr val="993D00"/>
              </a:prstShdw>
            </a:effectLst>
            <a:extLst>
              <a:ext uri="{91240B29-F687-4F45-9708-019B960494DF}">
                <a14:hiddenLine xmlns:a14="http://schemas.microsoft.com/office/drawing/2010/main" w="12700">
                  <a:solidFill>
                    <a:schemeClr val="bg1"/>
                  </a:solidFill>
                  <a:miter lim="800000"/>
                  <a:headEnd type="none" w="sm" len="sm"/>
                  <a:tailEnd type="none" w="sm" len="sm"/>
                </a14:hiddenLine>
              </a:ext>
            </a:extLst>
          </p:spPr>
          <p:txBody>
            <a:bodyPr wrap="none" anchor="ctr"/>
            <a:lstStyle/>
            <a:p>
              <a:endParaRPr lang="en-US"/>
            </a:p>
          </p:txBody>
        </p:sp>
        <p:sp>
          <p:nvSpPr>
            <p:cNvPr id="9" name="Rectangle 7"/>
            <p:cNvSpPr>
              <a:spLocks noChangeArrowheads="1"/>
            </p:cNvSpPr>
            <p:nvPr/>
          </p:nvSpPr>
          <p:spPr bwMode="auto">
            <a:xfrm>
              <a:off x="3772" y="2352"/>
              <a:ext cx="185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b="1" dirty="0">
                  <a:solidFill>
                    <a:srgbClr val="FF6600"/>
                  </a:solidFill>
                </a:rPr>
                <a:t>Conceptual Design</a:t>
              </a:r>
            </a:p>
            <a:p>
              <a:pPr algn="ctr"/>
              <a:r>
                <a:rPr lang="en-US" b="1" dirty="0">
                  <a:solidFill>
                    <a:srgbClr val="FF6600"/>
                  </a:solidFill>
                </a:rPr>
                <a:t>(Implementation</a:t>
              </a:r>
            </a:p>
            <a:p>
              <a:pPr algn="ctr"/>
              <a:r>
                <a:rPr lang="en-US" b="1" dirty="0">
                  <a:solidFill>
                    <a:srgbClr val="FF6600"/>
                  </a:solidFill>
                </a:rPr>
                <a:t>Independent)</a:t>
              </a:r>
            </a:p>
          </p:txBody>
        </p:sp>
      </p:grpSp>
      <p:grpSp>
        <p:nvGrpSpPr>
          <p:cNvPr id="10" name="Group 18"/>
          <p:cNvGrpSpPr>
            <a:grpSpLocks/>
          </p:cNvGrpSpPr>
          <p:nvPr/>
        </p:nvGrpSpPr>
        <p:grpSpPr bwMode="auto">
          <a:xfrm>
            <a:off x="1659983" y="1905156"/>
            <a:ext cx="5274217" cy="2590645"/>
            <a:chOff x="1051" y="888"/>
            <a:chExt cx="3714" cy="2418"/>
          </a:xfrm>
        </p:grpSpPr>
        <p:sp>
          <p:nvSpPr>
            <p:cNvPr id="11" name="AutoShape 5"/>
            <p:cNvSpPr>
              <a:spLocks noChangeArrowheads="1"/>
            </p:cNvSpPr>
            <p:nvPr/>
          </p:nvSpPr>
          <p:spPr bwMode="auto">
            <a:xfrm rot="-5400000">
              <a:off x="2320" y="861"/>
              <a:ext cx="2250" cy="2640"/>
            </a:xfrm>
            <a:custGeom>
              <a:avLst/>
              <a:gdLst>
                <a:gd name="T0" fmla="*/ 1843 w 21600"/>
                <a:gd name="T1" fmla="*/ 304 h 21600"/>
                <a:gd name="T2" fmla="*/ 1422 w 21600"/>
                <a:gd name="T3" fmla="*/ 150 h 21600"/>
                <a:gd name="T4" fmla="*/ 1734 w 21600"/>
                <a:gd name="T5" fmla="*/ 457 h 21600"/>
                <a:gd name="T6" fmla="*/ 2375 w 21600"/>
                <a:gd name="T7" fmla="*/ 563 h 21600"/>
                <a:gd name="T8" fmla="*/ 2217 w 21600"/>
                <a:gd name="T9" fmla="*/ 1142 h 21600"/>
                <a:gd name="T10" fmla="*/ 1724 w 21600"/>
                <a:gd name="T11" fmla="*/ 957 h 21600"/>
                <a:gd name="T12" fmla="*/ 0 60000 65536"/>
                <a:gd name="T13" fmla="*/ 0 60000 65536"/>
                <a:gd name="T14" fmla="*/ 0 60000 65536"/>
                <a:gd name="T15" fmla="*/ 0 60000 65536"/>
                <a:gd name="T16" fmla="*/ 0 60000 65536"/>
                <a:gd name="T17" fmla="*/ 0 60000 65536"/>
                <a:gd name="T18" fmla="*/ 3158 w 21600"/>
                <a:gd name="T19" fmla="*/ 3166 h 21600"/>
                <a:gd name="T20" fmla="*/ 18442 w 21600"/>
                <a:gd name="T21" fmla="*/ 1843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949" y="6594"/>
                  </a:moveTo>
                  <a:cubicBezTo>
                    <a:pt x="17806" y="4378"/>
                    <a:pt x="15809" y="2723"/>
                    <a:pt x="13419" y="2011"/>
                  </a:cubicBezTo>
                  <a:lnTo>
                    <a:pt x="13884" y="449"/>
                  </a:lnTo>
                  <a:cubicBezTo>
                    <a:pt x="16699" y="1288"/>
                    <a:pt x="19050" y="3237"/>
                    <a:pt x="20397" y="5847"/>
                  </a:cubicBezTo>
                  <a:lnTo>
                    <a:pt x="22796" y="4608"/>
                  </a:lnTo>
                  <a:lnTo>
                    <a:pt x="21285" y="9343"/>
                  </a:lnTo>
                  <a:lnTo>
                    <a:pt x="16550" y="7832"/>
                  </a:lnTo>
                  <a:lnTo>
                    <a:pt x="18949" y="6594"/>
                  </a:lnTo>
                  <a:close/>
                </a:path>
              </a:pathLst>
            </a:custGeom>
            <a:solidFill>
              <a:srgbClr val="CC0000"/>
            </a:solidFill>
            <a:ln>
              <a:noFill/>
            </a:ln>
            <a:effectLst>
              <a:prstShdw prst="shdw17" dist="17961" dir="2700000">
                <a:srgbClr val="7A0000"/>
              </a:prstShdw>
            </a:effectLst>
            <a:extLst>
              <a:ext uri="{91240B29-F687-4F45-9708-019B960494DF}">
                <a14:hiddenLine xmlns:a14="http://schemas.microsoft.com/office/drawing/2010/main" w="12700">
                  <a:solidFill>
                    <a:schemeClr val="bg1"/>
                  </a:solidFill>
                  <a:miter lim="800000"/>
                  <a:headEnd type="none" w="sm" len="sm"/>
                  <a:tailEnd type="none" w="sm" len="sm"/>
                </a14:hiddenLine>
              </a:ext>
            </a:extLst>
          </p:spPr>
          <p:txBody>
            <a:bodyPr wrap="none" anchor="ctr"/>
            <a:lstStyle/>
            <a:p>
              <a:endParaRPr lang="en-US"/>
            </a:p>
          </p:txBody>
        </p:sp>
        <p:sp>
          <p:nvSpPr>
            <p:cNvPr id="12" name="Rectangle 9"/>
            <p:cNvSpPr>
              <a:spLocks noChangeArrowheads="1"/>
            </p:cNvSpPr>
            <p:nvPr/>
          </p:nvSpPr>
          <p:spPr bwMode="auto">
            <a:xfrm>
              <a:off x="1051" y="888"/>
              <a:ext cx="14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b="1" dirty="0">
                  <a:solidFill>
                    <a:srgbClr val="CC0000"/>
                  </a:solidFill>
                </a:rPr>
                <a:t>Using the Data</a:t>
              </a:r>
              <a:br>
                <a:rPr lang="en-US" b="1" dirty="0">
                  <a:solidFill>
                    <a:srgbClr val="CC0000"/>
                  </a:solidFill>
                </a:rPr>
              </a:br>
              <a:r>
                <a:rPr lang="en-US" b="1" dirty="0">
                  <a:solidFill>
                    <a:srgbClr val="CC0000"/>
                  </a:solidFill>
                </a:rPr>
                <a:t>Warehouse</a:t>
              </a:r>
              <a:endParaRPr lang="en-US" b="1" dirty="0">
                <a:solidFill>
                  <a:srgbClr val="000066"/>
                </a:solidFill>
              </a:endParaRPr>
            </a:p>
          </p:txBody>
        </p:sp>
      </p:grpSp>
      <p:grpSp>
        <p:nvGrpSpPr>
          <p:cNvPr id="13" name="Group 16"/>
          <p:cNvGrpSpPr>
            <a:grpSpLocks/>
          </p:cNvGrpSpPr>
          <p:nvPr/>
        </p:nvGrpSpPr>
        <p:grpSpPr bwMode="auto">
          <a:xfrm>
            <a:off x="2286000" y="2514600"/>
            <a:ext cx="3932238" cy="3565525"/>
            <a:chOff x="1612" y="1584"/>
            <a:chExt cx="2477" cy="2246"/>
          </a:xfrm>
        </p:grpSpPr>
        <p:sp>
          <p:nvSpPr>
            <p:cNvPr id="14" name="Rectangle 10"/>
            <p:cNvSpPr>
              <a:spLocks noChangeArrowheads="1"/>
            </p:cNvSpPr>
            <p:nvPr/>
          </p:nvSpPr>
          <p:spPr bwMode="auto">
            <a:xfrm>
              <a:off x="1612" y="3312"/>
              <a:ext cx="247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b="1" dirty="0">
                  <a:solidFill>
                    <a:srgbClr val="FF33CC"/>
                  </a:solidFill>
                </a:rPr>
                <a:t>Logical + Physical Design</a:t>
              </a:r>
            </a:p>
            <a:p>
              <a:pPr algn="ctr"/>
              <a:r>
                <a:rPr lang="en-US" b="1" dirty="0">
                  <a:solidFill>
                    <a:srgbClr val="FF33CC"/>
                  </a:solidFill>
                </a:rPr>
                <a:t>(e.g. Product specific)</a:t>
              </a:r>
            </a:p>
          </p:txBody>
        </p:sp>
        <p:sp>
          <p:nvSpPr>
            <p:cNvPr id="15" name="AutoShape 11"/>
            <p:cNvSpPr>
              <a:spLocks noChangeArrowheads="1"/>
            </p:cNvSpPr>
            <p:nvPr/>
          </p:nvSpPr>
          <p:spPr bwMode="auto">
            <a:xfrm rot="5400000">
              <a:off x="2266" y="1547"/>
              <a:ext cx="1642" cy="1715"/>
            </a:xfrm>
            <a:custGeom>
              <a:avLst/>
              <a:gdLst>
                <a:gd name="T0" fmla="*/ 1642 w 21600"/>
                <a:gd name="T1" fmla="*/ 885 h 21600"/>
                <a:gd name="T2" fmla="*/ 1466 w 21600"/>
                <a:gd name="T3" fmla="*/ 474 h 21600"/>
                <a:gd name="T4" fmla="*/ 1485 w 21600"/>
                <a:gd name="T5" fmla="*/ 880 h 21600"/>
                <a:gd name="T6" fmla="*/ 1679 w 21600"/>
                <a:gd name="T7" fmla="*/ 1446 h 21600"/>
                <a:gd name="T8" fmla="*/ 1286 w 21600"/>
                <a:gd name="T9" fmla="*/ 1531 h 21600"/>
                <a:gd name="T10" fmla="*/ 1204 w 21600"/>
                <a:gd name="T11" fmla="*/ 1121 h 21600"/>
                <a:gd name="T12" fmla="*/ 0 60000 65536"/>
                <a:gd name="T13" fmla="*/ 0 60000 65536"/>
                <a:gd name="T14" fmla="*/ 0 60000 65536"/>
                <a:gd name="T15" fmla="*/ 0 60000 65536"/>
                <a:gd name="T16" fmla="*/ 0 60000 65536"/>
                <a:gd name="T17" fmla="*/ 0 60000 65536"/>
                <a:gd name="T18" fmla="*/ 3157 w 21600"/>
                <a:gd name="T19" fmla="*/ 3161 h 21600"/>
                <a:gd name="T20" fmla="*/ 18443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99" y="15595"/>
                  </a:moveTo>
                  <a:cubicBezTo>
                    <a:pt x="19035" y="14171"/>
                    <a:pt x="19534" y="12504"/>
                    <a:pt x="19534" y="10800"/>
                  </a:cubicBezTo>
                  <a:cubicBezTo>
                    <a:pt x="19534" y="9287"/>
                    <a:pt x="19141" y="7800"/>
                    <a:pt x="18393" y="6485"/>
                  </a:cubicBezTo>
                  <a:lnTo>
                    <a:pt x="20189" y="5464"/>
                  </a:lnTo>
                  <a:cubicBezTo>
                    <a:pt x="21114" y="7090"/>
                    <a:pt x="21600" y="8929"/>
                    <a:pt x="21600" y="10800"/>
                  </a:cubicBezTo>
                  <a:cubicBezTo>
                    <a:pt x="21600" y="12907"/>
                    <a:pt x="20983" y="14968"/>
                    <a:pt x="19826" y="16730"/>
                  </a:cubicBezTo>
                  <a:lnTo>
                    <a:pt x="22082" y="18212"/>
                  </a:lnTo>
                  <a:lnTo>
                    <a:pt x="16913" y="19281"/>
                  </a:lnTo>
                  <a:lnTo>
                    <a:pt x="15843" y="14113"/>
                  </a:lnTo>
                  <a:lnTo>
                    <a:pt x="18099" y="15595"/>
                  </a:lnTo>
                  <a:close/>
                </a:path>
              </a:pathLst>
            </a:custGeom>
            <a:solidFill>
              <a:srgbClr val="FF33CC"/>
            </a:solidFill>
            <a:ln>
              <a:noFill/>
            </a:ln>
            <a:effectLst>
              <a:prstShdw prst="shdw17" dist="17961" dir="2700000">
                <a:srgbClr val="991F7A"/>
              </a:prstShdw>
            </a:effectLst>
            <a:extLst>
              <a:ext uri="{91240B29-F687-4F45-9708-019B960494DF}">
                <a14:hiddenLine xmlns:a14="http://schemas.microsoft.com/office/drawing/2010/main" w="12700">
                  <a:solidFill>
                    <a:schemeClr val="bg1"/>
                  </a:solidFill>
                  <a:miter lim="800000"/>
                  <a:headEnd type="none" w="sm" len="sm"/>
                  <a:tailEnd type="none" w="sm" len="sm"/>
                </a14:hiddenLine>
              </a:ext>
            </a:extLst>
          </p:spPr>
          <p:txBody>
            <a:bodyPr wrap="none" anchor="ctr"/>
            <a:lstStyle/>
            <a:p>
              <a:endParaRPr lang="en-US"/>
            </a:p>
          </p:txBody>
        </p:sp>
      </p:grpSp>
      <p:grpSp>
        <p:nvGrpSpPr>
          <p:cNvPr id="16" name="Group 17"/>
          <p:cNvGrpSpPr>
            <a:grpSpLocks/>
          </p:cNvGrpSpPr>
          <p:nvPr/>
        </p:nvGrpSpPr>
        <p:grpSpPr bwMode="auto">
          <a:xfrm>
            <a:off x="841375" y="2516188"/>
            <a:ext cx="4979988" cy="2606675"/>
            <a:chOff x="702" y="1585"/>
            <a:chExt cx="3137" cy="1642"/>
          </a:xfrm>
        </p:grpSpPr>
        <p:sp>
          <p:nvSpPr>
            <p:cNvPr id="17" name="Rectangle 8"/>
            <p:cNvSpPr>
              <a:spLocks noChangeArrowheads="1"/>
            </p:cNvSpPr>
            <p:nvPr/>
          </p:nvSpPr>
          <p:spPr bwMode="auto">
            <a:xfrm>
              <a:off x="702" y="2352"/>
              <a:ext cx="15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b="1" dirty="0">
                  <a:solidFill>
                    <a:srgbClr val="0066FF"/>
                  </a:solidFill>
                </a:rPr>
                <a:t>Implementation</a:t>
              </a:r>
            </a:p>
          </p:txBody>
        </p:sp>
        <p:sp>
          <p:nvSpPr>
            <p:cNvPr id="18" name="AutoShape 12"/>
            <p:cNvSpPr>
              <a:spLocks noChangeArrowheads="1"/>
            </p:cNvSpPr>
            <p:nvPr/>
          </p:nvSpPr>
          <p:spPr bwMode="auto">
            <a:xfrm rot="5400000">
              <a:off x="2161" y="1548"/>
              <a:ext cx="1642" cy="1715"/>
            </a:xfrm>
            <a:custGeom>
              <a:avLst/>
              <a:gdLst>
                <a:gd name="G0" fmla="+- 6892099 0 0"/>
                <a:gd name="G1" fmla="+- 3747240 0 0"/>
                <a:gd name="G2" fmla="+- 6892099 0 3747240"/>
                <a:gd name="G3" fmla="+- 10800 0 0"/>
                <a:gd name="G4" fmla="+- 0 0 6892099"/>
                <a:gd name="T0" fmla="*/ 360 256 1"/>
                <a:gd name="T1" fmla="*/ 0 256 1"/>
                <a:gd name="G5" fmla="+- G2 T0 T1"/>
                <a:gd name="G6" fmla="?: G2 G2 G5"/>
                <a:gd name="G7" fmla="+- 0 0 G6"/>
                <a:gd name="G8" fmla="+- 8149 0 0"/>
                <a:gd name="G9" fmla="+- 0 0 3747240"/>
                <a:gd name="G10" fmla="+- 8149 0 2700"/>
                <a:gd name="G11" fmla="cos G10 6892099"/>
                <a:gd name="G12" fmla="sin G10 6892099"/>
                <a:gd name="G13" fmla="cos 13500 6892099"/>
                <a:gd name="G14" fmla="sin 13500 6892099"/>
                <a:gd name="G15" fmla="+- G11 10800 0"/>
                <a:gd name="G16" fmla="+- G12 10800 0"/>
                <a:gd name="G17" fmla="+- G13 10800 0"/>
                <a:gd name="G18" fmla="+- G14 10800 0"/>
                <a:gd name="G19" fmla="*/ 8149 1 2"/>
                <a:gd name="G20" fmla="+- G19 5400 0"/>
                <a:gd name="G21" fmla="cos G20 6892099"/>
                <a:gd name="G22" fmla="sin G20 6892099"/>
                <a:gd name="G23" fmla="+- G21 10800 0"/>
                <a:gd name="G24" fmla="+- G12 G23 G22"/>
                <a:gd name="G25" fmla="+- G22 G23 G11"/>
                <a:gd name="G26" fmla="cos 10800 6892099"/>
                <a:gd name="G27" fmla="sin 10800 6892099"/>
                <a:gd name="G28" fmla="cos 8149 6892099"/>
                <a:gd name="G29" fmla="sin 8149 6892099"/>
                <a:gd name="G30" fmla="+- G26 10800 0"/>
                <a:gd name="G31" fmla="+- G27 10800 0"/>
                <a:gd name="G32" fmla="+- G28 10800 0"/>
                <a:gd name="G33" fmla="+- G29 10800 0"/>
                <a:gd name="G34" fmla="+- G19 5400 0"/>
                <a:gd name="G35" fmla="cos G34 3747240"/>
                <a:gd name="G36" fmla="sin G34 3747240"/>
                <a:gd name="G37" fmla="+/ 3747240 6892099 2"/>
                <a:gd name="T2" fmla="*/ 180 256 1"/>
                <a:gd name="T3" fmla="*/ 0 256 1"/>
                <a:gd name="G38" fmla="+- G37 T2 T3"/>
                <a:gd name="G39" fmla="?: G2 G37 G38"/>
                <a:gd name="G40" fmla="cos 10800 G39"/>
                <a:gd name="G41" fmla="sin 10800 G39"/>
                <a:gd name="G42" fmla="cos 8149 G39"/>
                <a:gd name="G43" fmla="sin 8149 G39"/>
                <a:gd name="G44" fmla="+- G40 10800 0"/>
                <a:gd name="G45" fmla="+- G41 10800 0"/>
                <a:gd name="G46" fmla="+- G42 10800 0"/>
                <a:gd name="G47" fmla="+- G43 10800 0"/>
                <a:gd name="G48" fmla="+- G35 10800 0"/>
                <a:gd name="G49" fmla="+- G36 10800 0"/>
                <a:gd name="T4" fmla="*/ 12457 w 21600"/>
                <a:gd name="T5" fmla="*/ 21472 h 21600"/>
                <a:gd name="T6" fmla="*/ 15935 w 21600"/>
                <a:gd name="T7" fmla="*/ 18762 h 21600"/>
                <a:gd name="T8" fmla="*/ 12050 w 21600"/>
                <a:gd name="T9" fmla="*/ 18852 h 21600"/>
                <a:gd name="T10" fmla="*/ 7268 w 21600"/>
                <a:gd name="T11" fmla="*/ 23829 h 21600"/>
                <a:gd name="T12" fmla="*/ 4435 w 21600"/>
                <a:gd name="T13" fmla="*/ 18892 h 21600"/>
                <a:gd name="T14" fmla="*/ 9374 w 21600"/>
                <a:gd name="T15" fmla="*/ 16059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8668" y="18665"/>
                  </a:moveTo>
                  <a:cubicBezTo>
                    <a:pt x="9363" y="18853"/>
                    <a:pt x="10079" y="18949"/>
                    <a:pt x="10800" y="18949"/>
                  </a:cubicBezTo>
                  <a:cubicBezTo>
                    <a:pt x="12366" y="18948"/>
                    <a:pt x="13900" y="18497"/>
                    <a:pt x="15216" y="17648"/>
                  </a:cubicBezTo>
                  <a:lnTo>
                    <a:pt x="16653" y="19875"/>
                  </a:lnTo>
                  <a:cubicBezTo>
                    <a:pt x="14908" y="21001"/>
                    <a:pt x="12876" y="21599"/>
                    <a:pt x="10800" y="21600"/>
                  </a:cubicBezTo>
                  <a:cubicBezTo>
                    <a:pt x="9845" y="21600"/>
                    <a:pt x="8895" y="21473"/>
                    <a:pt x="7974" y="21223"/>
                  </a:cubicBezTo>
                  <a:lnTo>
                    <a:pt x="7268" y="23829"/>
                  </a:lnTo>
                  <a:lnTo>
                    <a:pt x="4435" y="18892"/>
                  </a:lnTo>
                  <a:lnTo>
                    <a:pt x="9374" y="16059"/>
                  </a:lnTo>
                  <a:lnTo>
                    <a:pt x="8668" y="18665"/>
                  </a:lnTo>
                  <a:close/>
                </a:path>
              </a:pathLst>
            </a:custGeom>
            <a:solidFill>
              <a:schemeClr val="hlink"/>
            </a:solidFill>
            <a:ln>
              <a:noFill/>
            </a:ln>
            <a:effectLst>
              <a:prstShdw prst="shdw17" dist="17961" dir="2700000">
                <a:schemeClr val="hlink">
                  <a:gamma/>
                  <a:shade val="60000"/>
                  <a:invGamma/>
                </a:schemeClr>
              </a:prstShdw>
            </a:effectLst>
            <a:extLst>
              <a:ext uri="{91240B29-F687-4F45-9708-019B960494DF}">
                <a14:hiddenLine xmlns:a14="http://schemas.microsoft.com/office/drawing/2010/main" w="12700">
                  <a:solidFill>
                    <a:schemeClr val="bg1"/>
                  </a:solidFill>
                  <a:miter lim="800000"/>
                  <a:headEnd type="none" w="sm" len="sm"/>
                  <a:tailEnd type="none" w="sm" len="sm"/>
                </a14:hiddenLine>
              </a:ext>
            </a:extLst>
          </p:spPr>
          <p:txBody>
            <a:bodyPr rot="10800000" vert="eaVert" wrap="none" anchor="ctr"/>
            <a:lstStyle/>
            <a:p>
              <a:pPr algn="ctr">
                <a:defRPr/>
              </a:pPr>
              <a:endParaRPr lang="en-US">
                <a:solidFill>
                  <a:schemeClr val="hlink"/>
                </a:solidFill>
              </a:endParaRPr>
            </a:p>
          </p:txBody>
        </p:sp>
      </p:grpSp>
    </p:spTree>
    <p:extLst>
      <p:ext uri="{BB962C8B-B14F-4D97-AF65-F5344CB8AC3E}">
        <p14:creationId xmlns:p14="http://schemas.microsoft.com/office/powerpoint/2010/main" val="223714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up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Cube Operation</a:t>
            </a:r>
          </a:p>
        </p:txBody>
      </p:sp>
      <p:sp>
        <p:nvSpPr>
          <p:cNvPr id="3" name="Content Placeholder 2"/>
          <p:cNvSpPr>
            <a:spLocks noGrp="1"/>
          </p:cNvSpPr>
          <p:nvPr>
            <p:ph idx="1"/>
          </p:nvPr>
        </p:nvSpPr>
        <p:spPr>
          <a:xfrm>
            <a:off x="228600" y="1524000"/>
            <a:ext cx="8458200" cy="5029200"/>
          </a:xfrm>
        </p:spPr>
        <p:txBody>
          <a:bodyPr>
            <a:normAutofit/>
          </a:bodyPr>
          <a:lstStyle/>
          <a:p>
            <a:pPr marL="0" indent="0" algn="just">
              <a:lnSpc>
                <a:spcPct val="90000"/>
              </a:lnSpc>
              <a:spcAft>
                <a:spcPts val="600"/>
              </a:spcAft>
              <a:buNone/>
            </a:pPr>
            <a:r>
              <a:rPr lang="en-US" sz="2800" dirty="0"/>
              <a:t>Cube definition and computation in DMQL</a:t>
            </a:r>
          </a:p>
          <a:p>
            <a:pPr lvl="2" algn="just">
              <a:lnSpc>
                <a:spcPct val="90000"/>
              </a:lnSpc>
              <a:spcAft>
                <a:spcPts val="600"/>
              </a:spcAft>
              <a:buNone/>
            </a:pPr>
            <a:r>
              <a:rPr lang="en-US" sz="2800" dirty="0">
                <a:solidFill>
                  <a:schemeClr val="hlink"/>
                </a:solidFill>
              </a:rPr>
              <a:t>define cube </a:t>
            </a:r>
            <a:r>
              <a:rPr lang="en-US" sz="2800" dirty="0"/>
              <a:t>sales[item, city, year]: sum(</a:t>
            </a:r>
            <a:r>
              <a:rPr lang="en-US" sz="2800" dirty="0" err="1"/>
              <a:t>sales_in_dollars</a:t>
            </a:r>
            <a:r>
              <a:rPr lang="en-US" sz="2800" dirty="0"/>
              <a:t>)</a:t>
            </a:r>
            <a:endParaRPr lang="en-US" sz="2800" dirty="0">
              <a:solidFill>
                <a:schemeClr val="hlink"/>
              </a:solidFill>
            </a:endParaRPr>
          </a:p>
          <a:p>
            <a:pPr lvl="2" algn="just">
              <a:lnSpc>
                <a:spcPct val="90000"/>
              </a:lnSpc>
              <a:spcAft>
                <a:spcPts val="600"/>
              </a:spcAft>
              <a:buNone/>
            </a:pPr>
            <a:r>
              <a:rPr lang="en-US" sz="2800" dirty="0">
                <a:solidFill>
                  <a:schemeClr val="hlink"/>
                </a:solidFill>
              </a:rPr>
              <a:t>compute cube</a:t>
            </a:r>
            <a:r>
              <a:rPr lang="en-US" sz="2800" dirty="0"/>
              <a:t> sales</a:t>
            </a:r>
          </a:p>
          <a:p>
            <a:pPr marL="0" indent="0" algn="just">
              <a:lnSpc>
                <a:spcPct val="90000"/>
              </a:lnSpc>
              <a:spcAft>
                <a:spcPts val="600"/>
              </a:spcAft>
              <a:buNone/>
            </a:pPr>
            <a:r>
              <a:rPr lang="en-US" sz="2800" dirty="0"/>
              <a:t>Transform it into a SQL-like language (with a new operator </a:t>
            </a:r>
            <a:r>
              <a:rPr lang="en-US" sz="2800" dirty="0">
                <a:solidFill>
                  <a:schemeClr val="hlink"/>
                </a:solidFill>
              </a:rPr>
              <a:t>cube </a:t>
            </a:r>
            <a:r>
              <a:rPr lang="en-US" sz="2800" dirty="0" smtClean="0">
                <a:solidFill>
                  <a:schemeClr val="hlink"/>
                </a:solidFill>
              </a:rPr>
              <a:t>by</a:t>
            </a:r>
            <a:r>
              <a:rPr lang="en-US" sz="2800" dirty="0" smtClean="0"/>
              <a:t>)</a:t>
            </a:r>
            <a:endParaRPr lang="en-US" sz="2800" dirty="0"/>
          </a:p>
          <a:p>
            <a:pPr lvl="2" algn="just">
              <a:lnSpc>
                <a:spcPct val="90000"/>
              </a:lnSpc>
              <a:spcAft>
                <a:spcPts val="600"/>
              </a:spcAft>
              <a:buNone/>
            </a:pPr>
            <a:r>
              <a:rPr lang="en-US" sz="2800" dirty="0"/>
              <a:t>SELECT item, city, year, SUM (amount)</a:t>
            </a:r>
          </a:p>
          <a:p>
            <a:pPr lvl="2" algn="just">
              <a:lnSpc>
                <a:spcPct val="90000"/>
              </a:lnSpc>
              <a:spcAft>
                <a:spcPts val="600"/>
              </a:spcAft>
              <a:buNone/>
            </a:pPr>
            <a:r>
              <a:rPr lang="en-US" sz="2800" dirty="0"/>
              <a:t>FROM SALES</a:t>
            </a:r>
          </a:p>
          <a:p>
            <a:pPr lvl="2" algn="just">
              <a:lnSpc>
                <a:spcPct val="90000"/>
              </a:lnSpc>
              <a:buNone/>
            </a:pPr>
            <a:r>
              <a:rPr lang="en-US" sz="2800" dirty="0">
                <a:solidFill>
                  <a:schemeClr val="hlink"/>
                </a:solidFill>
              </a:rPr>
              <a:t>CUBE BY</a:t>
            </a:r>
            <a:r>
              <a:rPr lang="en-US" sz="2800" dirty="0"/>
              <a:t> item, city, </a:t>
            </a:r>
            <a:r>
              <a:rPr lang="en-US" sz="2800" dirty="0" smtClean="0"/>
              <a:t>year</a:t>
            </a:r>
            <a:endParaRPr lang="en-US" sz="2800" i="1" dirty="0"/>
          </a:p>
        </p:txBody>
      </p:sp>
    </p:spTree>
    <p:extLst>
      <p:ext uri="{BB962C8B-B14F-4D97-AF65-F5344CB8AC3E}">
        <p14:creationId xmlns:p14="http://schemas.microsoft.com/office/powerpoint/2010/main" val="2016497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382000" cy="6324600"/>
          </a:xfrm>
        </p:spPr>
        <p:txBody>
          <a:bodyPr>
            <a:normAutofit/>
          </a:bodyPr>
          <a:lstStyle/>
          <a:p>
            <a:pPr algn="just">
              <a:buFont typeface="Symbol" pitchFamily="18" charset="2"/>
              <a:buChar char="·"/>
            </a:pPr>
            <a:r>
              <a:rPr lang="en-US" dirty="0"/>
              <a:t>Aggregate a measure on one or more dimension</a:t>
            </a:r>
          </a:p>
          <a:p>
            <a:pPr algn="just">
              <a:buFont typeface="Symbol" pitchFamily="18" charset="2"/>
              <a:buChar char="·"/>
            </a:pPr>
            <a:r>
              <a:rPr lang="en-US" dirty="0"/>
              <a:t>Summarize at different levels of a dimension hierarchy (state - city)</a:t>
            </a:r>
          </a:p>
          <a:p>
            <a:pPr lvl="1" algn="just">
              <a:buFont typeface="Wingdings" pitchFamily="2" charset="2"/>
              <a:buChar char="Ø"/>
            </a:pPr>
            <a:r>
              <a:rPr lang="en-US" dirty="0"/>
              <a:t>Total sales per city aggregated to obtain Total sales per State - </a:t>
            </a:r>
            <a:r>
              <a:rPr lang="en-US" i="1" dirty="0"/>
              <a:t>roll-up</a:t>
            </a:r>
          </a:p>
          <a:p>
            <a:pPr lvl="1" algn="just">
              <a:buFont typeface="Wingdings" pitchFamily="2" charset="2"/>
              <a:buChar char="Ø"/>
            </a:pPr>
            <a:r>
              <a:rPr lang="en-US" dirty="0"/>
              <a:t>Total sales per state probed further to obtain Total sales per city - </a:t>
            </a:r>
            <a:r>
              <a:rPr lang="en-US" i="1" dirty="0"/>
              <a:t>drill-down</a:t>
            </a:r>
          </a:p>
          <a:p>
            <a:pPr algn="just">
              <a:buFont typeface="Symbol" pitchFamily="18" charset="2"/>
              <a:buChar char="·"/>
            </a:pPr>
            <a:r>
              <a:rPr lang="en-US" i="1" dirty="0"/>
              <a:t>Slicing</a:t>
            </a:r>
            <a:r>
              <a:rPr lang="en-US" dirty="0"/>
              <a:t> - an equality selection on one or more dimensions, possibly also with some dimensions projected out</a:t>
            </a:r>
          </a:p>
          <a:p>
            <a:pPr algn="just">
              <a:buFont typeface="Symbol" pitchFamily="18" charset="2"/>
              <a:buChar char="·"/>
            </a:pPr>
            <a:r>
              <a:rPr lang="en-US" i="1" dirty="0"/>
              <a:t>Dicing</a:t>
            </a:r>
            <a:r>
              <a:rPr lang="en-US" dirty="0"/>
              <a:t> - range selection</a:t>
            </a:r>
          </a:p>
          <a:p>
            <a:pPr algn="just"/>
            <a:endParaRPr lang="en-US" sz="4000" dirty="0"/>
          </a:p>
        </p:txBody>
      </p:sp>
    </p:spTree>
    <p:extLst>
      <p:ext uri="{BB962C8B-B14F-4D97-AF65-F5344CB8AC3E}">
        <p14:creationId xmlns:p14="http://schemas.microsoft.com/office/powerpoint/2010/main" val="293238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smtClean="0">
                <a:solidFill>
                  <a:schemeClr val="accent6">
                    <a:lumMod val="50000"/>
                  </a:schemeClr>
                </a:solidFill>
              </a:rPr>
              <a:t>Note</a:t>
            </a:r>
            <a:r>
              <a:rPr lang="en-US" dirty="0" smtClean="0">
                <a:solidFill>
                  <a:schemeClr val="accent6">
                    <a:lumMod val="50000"/>
                  </a:schemeClr>
                </a:solidFill>
              </a:rPr>
              <a:t>:</a:t>
            </a:r>
            <a:r>
              <a:rPr lang="en-US" dirty="0" smtClean="0"/>
              <a:t> k </a:t>
            </a:r>
            <a:r>
              <a:rPr lang="en-US" dirty="0"/>
              <a:t>dimensions, lead to 2</a:t>
            </a:r>
            <a:r>
              <a:rPr lang="en-US" baseline="30000" dirty="0"/>
              <a:t>k</a:t>
            </a:r>
            <a:r>
              <a:rPr lang="en-US" dirty="0"/>
              <a:t> SQL queries</a:t>
            </a:r>
          </a:p>
          <a:p>
            <a:pPr marL="0" indent="0">
              <a:buNone/>
            </a:pPr>
            <a:endParaRPr lang="en-US" dirty="0"/>
          </a:p>
        </p:txBody>
      </p:sp>
    </p:spTree>
    <p:extLst>
      <p:ext uri="{BB962C8B-B14F-4D97-AF65-F5344CB8AC3E}">
        <p14:creationId xmlns:p14="http://schemas.microsoft.com/office/powerpoint/2010/main" val="3784301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lumMod val="50000"/>
                  </a:schemeClr>
                </a:solidFill>
              </a:rPr>
              <a:t>SQL extension for </a:t>
            </a:r>
            <a:r>
              <a:rPr lang="en-US" b="1" dirty="0" smtClean="0">
                <a:solidFill>
                  <a:schemeClr val="accent6">
                    <a:lumMod val="50000"/>
                  </a:schemeClr>
                </a:solidFill>
              </a:rPr>
              <a:t>OLAP</a:t>
            </a:r>
            <a:endParaRPr lang="en-US" b="1" dirty="0">
              <a:solidFill>
                <a:schemeClr val="accent6">
                  <a:lumMod val="50000"/>
                </a:schemeClr>
              </a:solidFill>
            </a:endParaRPr>
          </a:p>
        </p:txBody>
      </p:sp>
      <p:sp>
        <p:nvSpPr>
          <p:cNvPr id="3" name="Content Placeholder 2"/>
          <p:cNvSpPr>
            <a:spLocks noGrp="1"/>
          </p:cNvSpPr>
          <p:nvPr>
            <p:ph idx="1"/>
          </p:nvPr>
        </p:nvSpPr>
        <p:spPr>
          <a:xfrm>
            <a:off x="762000" y="1600201"/>
            <a:ext cx="7315200" cy="533400"/>
          </a:xfrm>
        </p:spPr>
        <p:txBody>
          <a:bodyPr>
            <a:normAutofit lnSpcReduction="10000"/>
          </a:bodyPr>
          <a:lstStyle/>
          <a:p>
            <a:pPr marL="0" indent="0">
              <a:buNone/>
            </a:pPr>
            <a:r>
              <a:rPr lang="en-US" altLang="en-GB" b="1" dirty="0" smtClean="0"/>
              <a:t>Aggregates</a:t>
            </a:r>
          </a:p>
          <a:p>
            <a:pPr marL="0" indent="0">
              <a:buNone/>
            </a:pPr>
            <a:endParaRPr lang="en-US" b="1" dirty="0"/>
          </a:p>
        </p:txBody>
      </p:sp>
      <p:sp>
        <p:nvSpPr>
          <p:cNvPr id="4" name="Rectangle 3"/>
          <p:cNvSpPr/>
          <p:nvPr/>
        </p:nvSpPr>
        <p:spPr>
          <a:xfrm>
            <a:off x="1371600" y="2286000"/>
            <a:ext cx="5410200" cy="923330"/>
          </a:xfrm>
          <a:prstGeom prst="rect">
            <a:avLst/>
          </a:prstGeom>
        </p:spPr>
        <p:txBody>
          <a:bodyPr wrap="square">
            <a:spAutoFit/>
          </a:bodyPr>
          <a:lstStyle/>
          <a:p>
            <a:pPr>
              <a:buFont typeface="Symbol" pitchFamily="18" charset="2"/>
              <a:buChar char="·"/>
            </a:pPr>
            <a:r>
              <a:rPr lang="en-US" altLang="en-GB" dirty="0">
                <a:solidFill>
                  <a:schemeClr val="tx2"/>
                </a:solidFill>
                <a:latin typeface="Arial" pitchFamily="34" charset="0"/>
              </a:rPr>
              <a:t> Add up amounts for day 1</a:t>
            </a:r>
          </a:p>
          <a:p>
            <a:pPr>
              <a:buFont typeface="Symbol" pitchFamily="18" charset="2"/>
              <a:buChar char="·"/>
            </a:pPr>
            <a:r>
              <a:rPr lang="en-US" altLang="en-GB" dirty="0">
                <a:solidFill>
                  <a:schemeClr val="tx2"/>
                </a:solidFill>
                <a:latin typeface="Arial" pitchFamily="34" charset="0"/>
              </a:rPr>
              <a:t> In SQL:  </a:t>
            </a:r>
            <a:r>
              <a:rPr lang="en-US" altLang="en-GB" dirty="0">
                <a:latin typeface="Arial" pitchFamily="34" charset="0"/>
              </a:rPr>
              <a:t>SELECT sum(</a:t>
            </a:r>
            <a:r>
              <a:rPr lang="en-US" altLang="en-GB" dirty="0" err="1">
                <a:latin typeface="Arial" pitchFamily="34" charset="0"/>
              </a:rPr>
              <a:t>amt</a:t>
            </a:r>
            <a:r>
              <a:rPr lang="en-US" altLang="en-GB" dirty="0">
                <a:latin typeface="Arial" pitchFamily="34" charset="0"/>
              </a:rPr>
              <a:t>) FROM SALE</a:t>
            </a:r>
          </a:p>
          <a:p>
            <a:pPr>
              <a:buFont typeface="Symbol" pitchFamily="18" charset="2"/>
              <a:buNone/>
            </a:pPr>
            <a:r>
              <a:rPr lang="en-US" altLang="en-GB" dirty="0">
                <a:latin typeface="Arial" pitchFamily="34" charset="0"/>
              </a:rPr>
              <a:t>                    WHERE date = 1</a:t>
            </a:r>
          </a:p>
        </p:txBody>
      </p:sp>
      <p:graphicFrame>
        <p:nvGraphicFramePr>
          <p:cNvPr id="5" name="Object 3"/>
          <p:cNvGraphicFramePr>
            <a:graphicFrameLocks/>
          </p:cNvGraphicFramePr>
          <p:nvPr>
            <p:extLst>
              <p:ext uri="{D42A27DB-BD31-4B8C-83A1-F6EECF244321}">
                <p14:modId xmlns:p14="http://schemas.microsoft.com/office/powerpoint/2010/main" val="2170569014"/>
              </p:ext>
            </p:extLst>
          </p:nvPr>
        </p:nvGraphicFramePr>
        <p:xfrm>
          <a:off x="1541463" y="3390900"/>
          <a:ext cx="4570412" cy="1577975"/>
        </p:xfrm>
        <a:graphic>
          <a:graphicData uri="http://schemas.openxmlformats.org/presentationml/2006/ole">
            <mc:AlternateContent xmlns:mc="http://schemas.openxmlformats.org/markup-compatibility/2006">
              <mc:Choice xmlns:v="urn:schemas-microsoft-com:vml" Requires="v">
                <p:oleObj spid="_x0000_s9424" name="Worksheet" r:id="rId3" imgW="4356100" imgH="1638300" progId="Excel.Sheet.8">
                  <p:embed/>
                </p:oleObj>
              </mc:Choice>
              <mc:Fallback>
                <p:oleObj name="Worksheet" r:id="rId3" imgW="4356100" imgH="1638300"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463" y="3390900"/>
                        <a:ext cx="4570412"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AutoShape 5"/>
          <p:cNvSpPr>
            <a:spLocks noChangeArrowheads="1"/>
          </p:cNvSpPr>
          <p:nvPr/>
        </p:nvSpPr>
        <p:spPr bwMode="auto">
          <a:xfrm>
            <a:off x="6248400" y="4044950"/>
            <a:ext cx="520700" cy="368300"/>
          </a:xfrm>
          <a:prstGeom prst="rightArrow">
            <a:avLst>
              <a:gd name="adj1" fmla="val 50000"/>
              <a:gd name="adj2" fmla="val 7069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6"/>
          <p:cNvSpPr>
            <a:spLocks noChangeArrowheads="1"/>
          </p:cNvSpPr>
          <p:nvPr/>
        </p:nvSpPr>
        <p:spPr bwMode="auto">
          <a:xfrm>
            <a:off x="6791325" y="4022725"/>
            <a:ext cx="442429"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GB" b="1" dirty="0">
                <a:solidFill>
                  <a:schemeClr val="accent6">
                    <a:lumMod val="50000"/>
                  </a:schemeClr>
                </a:solidFill>
                <a:latin typeface="Arial" pitchFamily="34" charset="0"/>
              </a:rPr>
              <a:t>81</a:t>
            </a:r>
          </a:p>
        </p:txBody>
      </p:sp>
    </p:spTree>
    <p:extLst>
      <p:ext uri="{BB962C8B-B14F-4D97-AF65-F5344CB8AC3E}">
        <p14:creationId xmlns:p14="http://schemas.microsoft.com/office/powerpoint/2010/main" val="1179686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1625243"/>
            <a:ext cx="5257800" cy="923330"/>
          </a:xfrm>
          <a:prstGeom prst="rect">
            <a:avLst/>
          </a:prstGeom>
        </p:spPr>
        <p:txBody>
          <a:bodyPr wrap="square">
            <a:spAutoFit/>
          </a:bodyPr>
          <a:lstStyle/>
          <a:p>
            <a:pPr>
              <a:buFont typeface="Symbol" pitchFamily="18" charset="2"/>
              <a:buChar char="·"/>
            </a:pPr>
            <a:r>
              <a:rPr lang="en-US" altLang="en-GB" dirty="0">
                <a:solidFill>
                  <a:schemeClr val="tx2"/>
                </a:solidFill>
                <a:latin typeface="Arial" pitchFamily="34" charset="0"/>
              </a:rPr>
              <a:t> Add up amounts by day</a:t>
            </a:r>
          </a:p>
          <a:p>
            <a:pPr>
              <a:buFont typeface="Symbol" pitchFamily="18" charset="2"/>
              <a:buChar char="·"/>
            </a:pPr>
            <a:r>
              <a:rPr lang="en-US" altLang="en-GB" dirty="0">
                <a:solidFill>
                  <a:schemeClr val="tx2"/>
                </a:solidFill>
                <a:latin typeface="Arial" pitchFamily="34" charset="0"/>
              </a:rPr>
              <a:t> In SQL:  </a:t>
            </a:r>
            <a:r>
              <a:rPr lang="en-US" altLang="en-GB" dirty="0">
                <a:latin typeface="Arial" pitchFamily="34" charset="0"/>
              </a:rPr>
              <a:t>SELECT date, sum(</a:t>
            </a:r>
            <a:r>
              <a:rPr lang="en-US" altLang="en-GB" dirty="0" err="1">
                <a:latin typeface="Arial" pitchFamily="34" charset="0"/>
              </a:rPr>
              <a:t>amt</a:t>
            </a:r>
            <a:r>
              <a:rPr lang="en-US" altLang="en-GB" dirty="0">
                <a:latin typeface="Arial" pitchFamily="34" charset="0"/>
              </a:rPr>
              <a:t>) FROM SALE</a:t>
            </a:r>
          </a:p>
          <a:p>
            <a:pPr>
              <a:buFont typeface="Symbol" pitchFamily="18" charset="2"/>
              <a:buNone/>
            </a:pPr>
            <a:r>
              <a:rPr lang="en-US" altLang="en-GB" dirty="0">
                <a:latin typeface="Arial" pitchFamily="34" charset="0"/>
              </a:rPr>
              <a:t>                    GROUP BY date</a:t>
            </a:r>
          </a:p>
        </p:txBody>
      </p:sp>
      <p:sp>
        <p:nvSpPr>
          <p:cNvPr id="5" name="AutoShape 5"/>
          <p:cNvSpPr>
            <a:spLocks noChangeArrowheads="1"/>
          </p:cNvSpPr>
          <p:nvPr/>
        </p:nvSpPr>
        <p:spPr bwMode="auto">
          <a:xfrm>
            <a:off x="5346700" y="3435350"/>
            <a:ext cx="520700" cy="368300"/>
          </a:xfrm>
          <a:prstGeom prst="rightArrow">
            <a:avLst>
              <a:gd name="adj1" fmla="val 50000"/>
              <a:gd name="adj2" fmla="val 7069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6" name="Object 6"/>
          <p:cNvGraphicFramePr>
            <a:graphicFrameLocks/>
          </p:cNvGraphicFramePr>
          <p:nvPr>
            <p:extLst>
              <p:ext uri="{D42A27DB-BD31-4B8C-83A1-F6EECF244321}">
                <p14:modId xmlns:p14="http://schemas.microsoft.com/office/powerpoint/2010/main" val="2286727701"/>
              </p:ext>
            </p:extLst>
          </p:nvPr>
        </p:nvGraphicFramePr>
        <p:xfrm>
          <a:off x="5964237" y="3149600"/>
          <a:ext cx="2265363" cy="823913"/>
        </p:xfrm>
        <a:graphic>
          <a:graphicData uri="http://schemas.openxmlformats.org/presentationml/2006/ole">
            <mc:AlternateContent xmlns:mc="http://schemas.openxmlformats.org/markup-compatibility/2006">
              <mc:Choice xmlns:v="urn:schemas-microsoft-com:vml" Requires="v">
                <p:oleObj spid="_x0000_s10652" name="Worksheet" r:id="rId3" imgW="2162160" imgH="790560" progId="Excel.Sheet.8">
                  <p:embed/>
                </p:oleObj>
              </mc:Choice>
              <mc:Fallback>
                <p:oleObj name="Worksheet" r:id="rId3" imgW="2162160" imgH="790560"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4237" y="3149600"/>
                        <a:ext cx="2265363"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8"/>
          <p:cNvGraphicFramePr>
            <a:graphicFrameLocks/>
          </p:cNvGraphicFramePr>
          <p:nvPr>
            <p:extLst>
              <p:ext uri="{D42A27DB-BD31-4B8C-83A1-F6EECF244321}">
                <p14:modId xmlns:p14="http://schemas.microsoft.com/office/powerpoint/2010/main" val="3022317802"/>
              </p:ext>
            </p:extLst>
          </p:nvPr>
        </p:nvGraphicFramePr>
        <p:xfrm>
          <a:off x="687387" y="2819400"/>
          <a:ext cx="4570413" cy="1577975"/>
        </p:xfrm>
        <a:graphic>
          <a:graphicData uri="http://schemas.openxmlformats.org/presentationml/2006/ole">
            <mc:AlternateContent xmlns:mc="http://schemas.openxmlformats.org/markup-compatibility/2006">
              <mc:Choice xmlns:v="urn:schemas-microsoft-com:vml" Requires="v">
                <p:oleObj spid="_x0000_s10653" name="Worksheet" r:id="rId5" imgW="4356100" imgH="1638300" progId="Excel.Sheet.8">
                  <p:embed/>
                </p:oleObj>
              </mc:Choice>
              <mc:Fallback>
                <p:oleObj name="Worksheet" r:id="rId5" imgW="4356100" imgH="1638300" progId="Excel.Sheet.8">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387" y="2819400"/>
                        <a:ext cx="4570413"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74312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04800"/>
            <a:ext cx="5334000" cy="923330"/>
          </a:xfrm>
          <a:prstGeom prst="rect">
            <a:avLst/>
          </a:prstGeom>
        </p:spPr>
        <p:txBody>
          <a:bodyPr wrap="square">
            <a:spAutoFit/>
          </a:bodyPr>
          <a:lstStyle/>
          <a:p>
            <a:pPr>
              <a:buFont typeface="Symbol" pitchFamily="18" charset="2"/>
              <a:buChar char="·"/>
            </a:pPr>
            <a:r>
              <a:rPr lang="en-US" altLang="en-GB" dirty="0">
                <a:solidFill>
                  <a:schemeClr val="tx2"/>
                </a:solidFill>
                <a:latin typeface="Arial" pitchFamily="34" charset="0"/>
              </a:rPr>
              <a:t> Add up amounts by day, product</a:t>
            </a:r>
          </a:p>
          <a:p>
            <a:pPr>
              <a:buFont typeface="Symbol" pitchFamily="18" charset="2"/>
              <a:buChar char="·"/>
            </a:pPr>
            <a:r>
              <a:rPr lang="en-US" altLang="en-GB" dirty="0">
                <a:solidFill>
                  <a:schemeClr val="tx2"/>
                </a:solidFill>
                <a:latin typeface="Arial" pitchFamily="34" charset="0"/>
              </a:rPr>
              <a:t> In SQL:  </a:t>
            </a:r>
            <a:r>
              <a:rPr lang="en-US" altLang="en-GB" dirty="0">
                <a:latin typeface="Arial" pitchFamily="34" charset="0"/>
              </a:rPr>
              <a:t>SELECT date, sum(</a:t>
            </a:r>
            <a:r>
              <a:rPr lang="en-US" altLang="en-GB" dirty="0" err="1">
                <a:latin typeface="Arial" pitchFamily="34" charset="0"/>
              </a:rPr>
              <a:t>amt</a:t>
            </a:r>
            <a:r>
              <a:rPr lang="en-US" altLang="en-GB" dirty="0">
                <a:latin typeface="Arial" pitchFamily="34" charset="0"/>
              </a:rPr>
              <a:t>) FROM SALE</a:t>
            </a:r>
          </a:p>
          <a:p>
            <a:r>
              <a:rPr lang="en-US" altLang="en-GB" dirty="0">
                <a:latin typeface="Arial" pitchFamily="34" charset="0"/>
              </a:rPr>
              <a:t>                    GROUP BY date, </a:t>
            </a:r>
            <a:r>
              <a:rPr lang="en-US" altLang="en-GB" dirty="0" err="1" smtClean="0">
                <a:latin typeface="Arial" pitchFamily="34" charset="0"/>
              </a:rPr>
              <a:t>prodId</a:t>
            </a:r>
            <a:endParaRPr lang="en-US" altLang="en-GB" dirty="0" smtClean="0">
              <a:latin typeface="Arial" pitchFamily="34" charset="0"/>
            </a:endParaRPr>
          </a:p>
        </p:txBody>
      </p:sp>
      <p:sp>
        <p:nvSpPr>
          <p:cNvPr id="5" name="AutoShape 7"/>
          <p:cNvSpPr>
            <a:spLocks noChangeArrowheads="1"/>
          </p:cNvSpPr>
          <p:nvPr/>
        </p:nvSpPr>
        <p:spPr bwMode="auto">
          <a:xfrm>
            <a:off x="5029200" y="1968500"/>
            <a:ext cx="520700" cy="368300"/>
          </a:xfrm>
          <a:prstGeom prst="rightArrow">
            <a:avLst>
              <a:gd name="adj1" fmla="val 50000"/>
              <a:gd name="adj2" fmla="val 7069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6" name="Object 8"/>
          <p:cNvGraphicFramePr>
            <a:graphicFrameLocks/>
          </p:cNvGraphicFramePr>
          <p:nvPr>
            <p:extLst>
              <p:ext uri="{D42A27DB-BD31-4B8C-83A1-F6EECF244321}">
                <p14:modId xmlns:p14="http://schemas.microsoft.com/office/powerpoint/2010/main" val="1686469498"/>
              </p:ext>
            </p:extLst>
          </p:nvPr>
        </p:nvGraphicFramePr>
        <p:xfrm>
          <a:off x="5626100" y="1524000"/>
          <a:ext cx="3136900" cy="1116013"/>
        </p:xfrm>
        <a:graphic>
          <a:graphicData uri="http://schemas.openxmlformats.org/presentationml/2006/ole">
            <mc:AlternateContent xmlns:mc="http://schemas.openxmlformats.org/markup-compatibility/2006">
              <mc:Choice xmlns:v="urn:schemas-microsoft-com:vml" Requires="v">
                <p:oleObj spid="_x0000_s11676" name="Worksheet" r:id="rId3" imgW="2952720" imgH="1047600" progId="Excel.Sheet.8">
                  <p:embed/>
                </p:oleObj>
              </mc:Choice>
              <mc:Fallback>
                <p:oleObj name="Worksheet" r:id="rId3" imgW="2952720" imgH="1047600"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100" y="1524000"/>
                        <a:ext cx="3136900"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2"/>
          <p:cNvGraphicFramePr>
            <a:graphicFrameLocks/>
          </p:cNvGraphicFramePr>
          <p:nvPr>
            <p:extLst>
              <p:ext uri="{D42A27DB-BD31-4B8C-83A1-F6EECF244321}">
                <p14:modId xmlns:p14="http://schemas.microsoft.com/office/powerpoint/2010/main" val="1802958749"/>
              </p:ext>
            </p:extLst>
          </p:nvPr>
        </p:nvGraphicFramePr>
        <p:xfrm>
          <a:off x="382587" y="1371600"/>
          <a:ext cx="4570413" cy="1577975"/>
        </p:xfrm>
        <a:graphic>
          <a:graphicData uri="http://schemas.openxmlformats.org/presentationml/2006/ole">
            <mc:AlternateContent xmlns:mc="http://schemas.openxmlformats.org/markup-compatibility/2006">
              <mc:Choice xmlns:v="urn:schemas-microsoft-com:vml" Requires="v">
                <p:oleObj spid="_x0000_s11677" name="Worksheet" r:id="rId5" imgW="4356100" imgH="1638300" progId="Excel.Sheet.8">
                  <p:embed/>
                </p:oleObj>
              </mc:Choice>
              <mc:Fallback>
                <p:oleObj name="Worksheet" r:id="rId5" imgW="4356100" imgH="1638300" progId="Excel.Sheet.8">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87" y="1371600"/>
                        <a:ext cx="4570413"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Line 2"/>
          <p:cNvSpPr>
            <a:spLocks noChangeShapeType="1"/>
          </p:cNvSpPr>
          <p:nvPr/>
        </p:nvSpPr>
        <p:spPr bwMode="auto">
          <a:xfrm>
            <a:off x="3886200" y="3276600"/>
            <a:ext cx="2667000" cy="0"/>
          </a:xfrm>
          <a:prstGeom prst="line">
            <a:avLst/>
          </a:prstGeom>
          <a:noFill/>
          <a:ln w="50800">
            <a:solidFill>
              <a:srgbClr val="FF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3"/>
          <p:cNvSpPr>
            <a:spLocks noChangeShapeType="1"/>
          </p:cNvSpPr>
          <p:nvPr/>
        </p:nvSpPr>
        <p:spPr bwMode="auto">
          <a:xfrm>
            <a:off x="3886200" y="3657600"/>
            <a:ext cx="2667000" cy="0"/>
          </a:xfrm>
          <a:prstGeom prst="line">
            <a:avLst/>
          </a:prstGeom>
          <a:noFill/>
          <a:ln w="50800">
            <a:solidFill>
              <a:srgbClr val="FF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9"/>
          <p:cNvSpPr>
            <a:spLocks noChangeArrowheads="1"/>
          </p:cNvSpPr>
          <p:nvPr/>
        </p:nvSpPr>
        <p:spPr bwMode="auto">
          <a:xfrm>
            <a:off x="4403725" y="3429000"/>
            <a:ext cx="14922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GB" dirty="0">
                <a:solidFill>
                  <a:schemeClr val="tx2"/>
                </a:solidFill>
                <a:latin typeface="Arial" pitchFamily="34" charset="0"/>
              </a:rPr>
              <a:t>drill-down</a:t>
            </a:r>
          </a:p>
        </p:txBody>
      </p:sp>
      <p:sp>
        <p:nvSpPr>
          <p:cNvPr id="11" name="Rectangle 10"/>
          <p:cNvSpPr>
            <a:spLocks noChangeArrowheads="1"/>
          </p:cNvSpPr>
          <p:nvPr/>
        </p:nvSpPr>
        <p:spPr bwMode="auto">
          <a:xfrm>
            <a:off x="4632325" y="3048000"/>
            <a:ext cx="931863"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GB" dirty="0">
                <a:solidFill>
                  <a:schemeClr val="tx2"/>
                </a:solidFill>
                <a:latin typeface="Arial" pitchFamily="34" charset="0"/>
              </a:rPr>
              <a:t>rollup</a:t>
            </a:r>
          </a:p>
        </p:txBody>
      </p:sp>
      <p:sp>
        <p:nvSpPr>
          <p:cNvPr id="12" name="Rectangle 11"/>
          <p:cNvSpPr/>
          <p:nvPr/>
        </p:nvSpPr>
        <p:spPr>
          <a:xfrm>
            <a:off x="331786" y="4114800"/>
            <a:ext cx="6221413" cy="369332"/>
          </a:xfrm>
          <a:prstGeom prst="rect">
            <a:avLst/>
          </a:prstGeom>
        </p:spPr>
        <p:txBody>
          <a:bodyPr wrap="square">
            <a:spAutoFit/>
          </a:bodyPr>
          <a:lstStyle/>
          <a:p>
            <a:r>
              <a:rPr lang="en-US" altLang="en-GB" b="1" dirty="0" smtClean="0"/>
              <a:t>Operators for Aggregation: </a:t>
            </a:r>
            <a:r>
              <a:rPr lang="en-US" altLang="en-GB" dirty="0"/>
              <a:t>sum, count, max, min, </a:t>
            </a:r>
            <a:r>
              <a:rPr lang="en-US" altLang="en-GB" dirty="0" smtClean="0"/>
              <a:t>median</a:t>
            </a:r>
            <a:r>
              <a:rPr lang="en-US" altLang="en-GB" dirty="0"/>
              <a:t>, </a:t>
            </a:r>
            <a:r>
              <a:rPr lang="en-US" altLang="en-GB" dirty="0" err="1" smtClean="0"/>
              <a:t>avg</a:t>
            </a:r>
            <a:endParaRPr lang="en-US" altLang="en-GB" dirty="0"/>
          </a:p>
        </p:txBody>
      </p:sp>
    </p:spTree>
    <p:extLst>
      <p:ext uri="{BB962C8B-B14F-4D97-AF65-F5344CB8AC3E}">
        <p14:creationId xmlns:p14="http://schemas.microsoft.com/office/powerpoint/2010/main" val="1489838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Comparing OLAP and Data Mining</a:t>
            </a:r>
            <a:endParaRPr lang="en-US" b="1"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524000"/>
            <a:ext cx="78105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226811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b="1" dirty="0">
                <a:solidFill>
                  <a:schemeClr val="accent6">
                    <a:lumMod val="50000"/>
                  </a:schemeClr>
                </a:solidFill>
              </a:rPr>
              <a:t>Data Mining Tools </a:t>
            </a:r>
          </a:p>
        </p:txBody>
      </p:sp>
      <p:pic>
        <p:nvPicPr>
          <p:cNvPr id="18434" name="Picture 2" descr="C:\Users\Bijay\Desktop\BSCCSIT\500px-SPSS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273978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Bijay\Desktop\BSCCSIT\663px-Oracle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863" y="3886200"/>
            <a:ext cx="6315075" cy="89535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Bijay\Desktop\BSCCSIT\798px-SQLServer2012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4876800"/>
            <a:ext cx="760095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C:\Users\Bijay\Desktop\BSCCSIT\Weka_(softwar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682" y="1722042"/>
            <a:ext cx="2406918" cy="132595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1295400"/>
            <a:ext cx="3200400" cy="220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0" name="Picture 8" descr="Microsoft Office Excel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1417242"/>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409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600200"/>
            <a:ext cx="8534400" cy="4525963"/>
          </a:xfrm>
        </p:spPr>
        <p:txBody>
          <a:bodyPr/>
          <a:lstStyle/>
          <a:p>
            <a:pPr marL="0" indent="0" algn="just">
              <a:buNone/>
            </a:pPr>
            <a:r>
              <a:rPr lang="en-US" b="1" dirty="0" smtClean="0"/>
              <a:t>WEKA</a:t>
            </a:r>
            <a:r>
              <a:rPr lang="en-US" dirty="0"/>
              <a:t> (Waikato Environment for Knowledge Analysis) is a popular suite of machine learning software written in Java, developed at the University of Waikato, New Zealand. </a:t>
            </a:r>
            <a:endParaRPr lang="en-US" dirty="0" smtClean="0"/>
          </a:p>
          <a:p>
            <a:pPr marL="0" indent="0" algn="just">
              <a:buNone/>
            </a:pPr>
            <a:endParaRPr lang="en-US" dirty="0"/>
          </a:p>
          <a:p>
            <a:pPr marL="0" indent="0" algn="just">
              <a:buNone/>
            </a:pPr>
            <a:r>
              <a:rPr lang="en-US" dirty="0" smtClean="0"/>
              <a:t>WEKA </a:t>
            </a:r>
            <a:r>
              <a:rPr lang="en-US" dirty="0"/>
              <a:t>is free software available under the GNU General Public License.</a:t>
            </a:r>
          </a:p>
        </p:txBody>
      </p:sp>
      <p:sp>
        <p:nvSpPr>
          <p:cNvPr id="4" name="Title 1"/>
          <p:cNvSpPr>
            <a:spLocks noGrp="1"/>
          </p:cNvSpPr>
          <p:nvPr>
            <p:ph type="title"/>
          </p:nvPr>
        </p:nvSpPr>
        <p:spPr>
          <a:xfrm>
            <a:off x="457200" y="274638"/>
            <a:ext cx="8229600" cy="1143000"/>
          </a:xfrm>
        </p:spPr>
        <p:txBody>
          <a:bodyPr/>
          <a:lstStyle/>
          <a:p>
            <a:r>
              <a:rPr lang="en-US" b="1" dirty="0" smtClean="0">
                <a:solidFill>
                  <a:schemeClr val="accent6">
                    <a:lumMod val="50000"/>
                  </a:schemeClr>
                </a:solidFill>
              </a:rPr>
              <a:t>WEKA</a:t>
            </a:r>
            <a:endParaRPr lang="en-US" b="1" dirty="0">
              <a:solidFill>
                <a:schemeClr val="accent6">
                  <a:lumMod val="50000"/>
                </a:schemeClr>
              </a:solidFill>
            </a:endParaRPr>
          </a:p>
        </p:txBody>
      </p:sp>
    </p:spTree>
    <p:extLst>
      <p:ext uri="{BB962C8B-B14F-4D97-AF65-F5344CB8AC3E}">
        <p14:creationId xmlns:p14="http://schemas.microsoft.com/office/powerpoint/2010/main" val="1061246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534400" cy="6248400"/>
          </a:xfrm>
        </p:spPr>
        <p:txBody>
          <a:bodyPr>
            <a:normAutofit/>
          </a:bodyPr>
          <a:lstStyle/>
          <a:p>
            <a:pPr marL="0" indent="0" algn="just">
              <a:buNone/>
            </a:pPr>
            <a:r>
              <a:rPr lang="en-US" b="1" dirty="0" smtClean="0"/>
              <a:t>Features:</a:t>
            </a:r>
          </a:p>
          <a:p>
            <a:pPr algn="just"/>
            <a:r>
              <a:rPr lang="en-US" sz="2400" dirty="0" smtClean="0"/>
              <a:t>Written </a:t>
            </a:r>
            <a:r>
              <a:rPr lang="en-US" sz="2400" dirty="0"/>
              <a:t>in </a:t>
            </a:r>
            <a:r>
              <a:rPr lang="en-US" sz="2400" dirty="0" smtClean="0"/>
              <a:t>JAVA</a:t>
            </a:r>
          </a:p>
          <a:p>
            <a:pPr algn="just"/>
            <a:r>
              <a:rPr lang="en-US" sz="2400" dirty="0" smtClean="0"/>
              <a:t>Has graphical </a:t>
            </a:r>
            <a:r>
              <a:rPr lang="en-US" sz="2400" dirty="0"/>
              <a:t>user </a:t>
            </a:r>
            <a:r>
              <a:rPr lang="en-US" sz="2400" dirty="0" smtClean="0"/>
              <a:t>interfaces</a:t>
            </a:r>
          </a:p>
          <a:p>
            <a:pPr algn="just"/>
            <a:r>
              <a:rPr lang="en-US" sz="2400" dirty="0"/>
              <a:t>C</a:t>
            </a:r>
            <a:r>
              <a:rPr lang="en-US" sz="2400" dirty="0" smtClean="0"/>
              <a:t>ontains </a:t>
            </a:r>
            <a:r>
              <a:rPr lang="en-US" sz="2400" dirty="0"/>
              <a:t>a collection of visualization tools and algorithms for data analysis and predictive modeling</a:t>
            </a:r>
          </a:p>
          <a:p>
            <a:pPr algn="just"/>
            <a:r>
              <a:rPr lang="en-US" sz="2400" dirty="0" smtClean="0"/>
              <a:t>Supports standard</a:t>
            </a:r>
            <a:r>
              <a:rPr lang="en-US" sz="2400" dirty="0"/>
              <a:t> data mining </a:t>
            </a:r>
            <a:r>
              <a:rPr lang="en-US" sz="2400" dirty="0" smtClean="0"/>
              <a:t>tasks like data</a:t>
            </a:r>
            <a:r>
              <a:rPr lang="en-US" sz="2400" dirty="0"/>
              <a:t> preprocessing, clustering, classification, regression, visualization, and feature </a:t>
            </a:r>
            <a:r>
              <a:rPr lang="en-US" sz="2400" dirty="0" smtClean="0"/>
              <a:t>selection</a:t>
            </a:r>
            <a:endParaRPr lang="en-US" sz="2400" dirty="0"/>
          </a:p>
          <a:p>
            <a:pPr marL="0" indent="0" algn="just">
              <a:buNone/>
            </a:pPr>
            <a:endParaRPr lang="en-US" sz="2400" dirty="0" smtClean="0"/>
          </a:p>
          <a:p>
            <a:pPr marL="0" indent="0" algn="just">
              <a:buNone/>
            </a:pPr>
            <a:r>
              <a:rPr lang="en-US" b="1" dirty="0"/>
              <a:t>Usage</a:t>
            </a:r>
            <a:r>
              <a:rPr lang="en-US" sz="2800" b="1" dirty="0"/>
              <a:t>:</a:t>
            </a:r>
          </a:p>
          <a:p>
            <a:pPr algn="just"/>
            <a:r>
              <a:rPr lang="en-US" sz="2400" dirty="0"/>
              <a:t>Apply a learning method to a dataset &amp; analyze the result</a:t>
            </a:r>
          </a:p>
          <a:p>
            <a:pPr algn="just"/>
            <a:r>
              <a:rPr lang="en-US" sz="2400" dirty="0"/>
              <a:t>Use a learned model to make predictions on new instances</a:t>
            </a:r>
          </a:p>
          <a:p>
            <a:pPr algn="just"/>
            <a:r>
              <a:rPr lang="en-US" sz="2400" dirty="0"/>
              <a:t>Apply different learners to a dataset &amp; compare results</a:t>
            </a:r>
          </a:p>
          <a:p>
            <a:pPr marL="0" indent="0" algn="just">
              <a:buNone/>
            </a:pPr>
            <a:endParaRPr lang="en-US" sz="2400" dirty="0"/>
          </a:p>
        </p:txBody>
      </p:sp>
    </p:spTree>
    <p:extLst>
      <p:ext uri="{BB962C8B-B14F-4D97-AF65-F5344CB8AC3E}">
        <p14:creationId xmlns:p14="http://schemas.microsoft.com/office/powerpoint/2010/main" val="3476172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a:bodyPr>
          <a:lstStyle/>
          <a:p>
            <a:r>
              <a:rPr lang="en-US" b="1" dirty="0">
                <a:solidFill>
                  <a:schemeClr val="accent6">
                    <a:lumMod val="50000"/>
                  </a:schemeClr>
                </a:solidFill>
              </a:rPr>
              <a:t>MS Excel</a:t>
            </a:r>
            <a:endParaRPr lang="en-US" dirty="0">
              <a:solidFill>
                <a:schemeClr val="accent6">
                  <a:lumMod val="50000"/>
                </a:schemeClr>
              </a:solidFill>
            </a:endParaRPr>
          </a:p>
        </p:txBody>
      </p:sp>
      <p:sp>
        <p:nvSpPr>
          <p:cNvPr id="3" name="Content Placeholder 2"/>
          <p:cNvSpPr>
            <a:spLocks noGrp="1"/>
          </p:cNvSpPr>
          <p:nvPr>
            <p:ph idx="1"/>
          </p:nvPr>
        </p:nvSpPr>
        <p:spPr>
          <a:xfrm>
            <a:off x="457200" y="1143000"/>
            <a:ext cx="8229600" cy="5486400"/>
          </a:xfrm>
        </p:spPr>
        <p:txBody>
          <a:bodyPr>
            <a:normAutofit/>
          </a:bodyPr>
          <a:lstStyle/>
          <a:p>
            <a:pPr marL="0" indent="0" algn="just">
              <a:buNone/>
            </a:pPr>
            <a:r>
              <a:rPr lang="en-US" dirty="0"/>
              <a:t>In order to bridge the gap between the common user and the complex data mining process, Microsoft has introduced a new and efficient data mining tool ,the Microsoft SQL Server 2005 Data Mining Add-Ins for Office 2007 putting data mining within the reach of every user or desktop</a:t>
            </a:r>
            <a:r>
              <a:rPr lang="en-US" dirty="0" smtClean="0"/>
              <a:t>.</a:t>
            </a:r>
          </a:p>
          <a:p>
            <a:pPr marL="0" indent="0" algn="just">
              <a:buNone/>
            </a:pPr>
            <a:endParaRPr lang="en-US" dirty="0" smtClean="0"/>
          </a:p>
          <a:p>
            <a:pPr marL="0" indent="0" algn="just">
              <a:buNone/>
            </a:pPr>
            <a:r>
              <a:rPr lang="en-US" dirty="0"/>
              <a:t>The add-in can be downloaded from the following link: </a:t>
            </a:r>
            <a:r>
              <a:rPr lang="en-US" dirty="0">
                <a:hlinkClick r:id="rId2"/>
              </a:rPr>
              <a:t>DOWNLOAD LINK</a:t>
            </a:r>
            <a:r>
              <a:rPr lang="en-US" dirty="0" smtClean="0"/>
              <a:t>.</a:t>
            </a:r>
          </a:p>
          <a:p>
            <a:pPr marL="0" indent="0" algn="just">
              <a:buNone/>
            </a:pPr>
            <a:endParaRPr lang="en-US" dirty="0"/>
          </a:p>
        </p:txBody>
      </p:sp>
    </p:spTree>
    <p:extLst>
      <p:ext uri="{BB962C8B-B14F-4D97-AF65-F5344CB8AC3E}">
        <p14:creationId xmlns:p14="http://schemas.microsoft.com/office/powerpoint/2010/main" val="2878706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3733800"/>
          </a:xfrm>
        </p:spPr>
        <p:txBody>
          <a:bodyPr/>
          <a:lstStyle/>
          <a:p>
            <a:pPr algn="just"/>
            <a:r>
              <a:rPr lang="en-US" dirty="0"/>
              <a:t>The software pre-requisites for using the add-in are:</a:t>
            </a:r>
          </a:p>
          <a:p>
            <a:pPr algn="just"/>
            <a:r>
              <a:rPr lang="en-US" dirty="0"/>
              <a:t>Microsoft Office 2007 installed.</a:t>
            </a:r>
          </a:p>
          <a:p>
            <a:pPr algn="just"/>
            <a:r>
              <a:rPr lang="en-US" dirty="0"/>
              <a:t>Microsoft SQL Server 2005 or above installed.</a:t>
            </a:r>
          </a:p>
          <a:p>
            <a:pPr lvl="1" algn="just"/>
            <a:r>
              <a:rPr lang="en-US" dirty="0"/>
              <a:t>Microsoft .NET 2.0 framework or higher (for SQL server 2008 only).</a:t>
            </a:r>
          </a:p>
          <a:p>
            <a:pPr lvl="1" algn="just"/>
            <a:r>
              <a:rPr lang="en-US" dirty="0"/>
              <a:t>Microsoft PowerShell (for SQL server 2008 only)</a:t>
            </a:r>
          </a:p>
          <a:p>
            <a:pPr algn="just"/>
            <a:endParaRPr lang="en-US" dirty="0"/>
          </a:p>
        </p:txBody>
      </p:sp>
      <p:pic>
        <p:nvPicPr>
          <p:cNvPr id="4" name="Picture 2" descr="C:\Users\Bijay\Desktop\BSCCSIT\DataMiningTools - WIKI2_files\dmex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648200"/>
            <a:ext cx="8839200"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11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52400"/>
            <a:ext cx="8991600" cy="6553200"/>
          </a:xfrm>
        </p:spPr>
        <p:txBody>
          <a:bodyPr>
            <a:noAutofit/>
          </a:bodyPr>
          <a:lstStyle/>
          <a:p>
            <a:pPr marL="0" indent="0">
              <a:buNone/>
            </a:pPr>
            <a:r>
              <a:rPr lang="en-US" sz="1400" dirty="0"/>
              <a:t>Once the add-in is installed, you can see the DATA MINING tab in the EXCEL </a:t>
            </a:r>
            <a:r>
              <a:rPr lang="en-US" sz="1400" dirty="0" smtClean="0"/>
              <a:t>ribbon. The </a:t>
            </a:r>
            <a:r>
              <a:rPr lang="en-US" sz="1400" dirty="0"/>
              <a:t>tab contains different options like:</a:t>
            </a:r>
          </a:p>
          <a:p>
            <a:pPr marL="0" indent="0">
              <a:buNone/>
            </a:pPr>
            <a:endParaRPr lang="en-US" sz="1400" dirty="0" smtClean="0"/>
          </a:p>
          <a:p>
            <a:pPr marL="0" indent="0">
              <a:buNone/>
            </a:pPr>
            <a:r>
              <a:rPr lang="en-US" sz="1400" b="1" dirty="0" smtClean="0"/>
              <a:t>Data </a:t>
            </a:r>
            <a:r>
              <a:rPr lang="en-US" sz="1400" b="1" dirty="0"/>
              <a:t>Preparation</a:t>
            </a:r>
          </a:p>
          <a:p>
            <a:pPr lvl="1"/>
            <a:r>
              <a:rPr lang="en-US" sz="1400" dirty="0"/>
              <a:t>Explore Data.</a:t>
            </a:r>
          </a:p>
          <a:p>
            <a:pPr lvl="1"/>
            <a:r>
              <a:rPr lang="en-US" sz="1400" dirty="0"/>
              <a:t>Clean Data.</a:t>
            </a:r>
          </a:p>
          <a:p>
            <a:pPr lvl="1"/>
            <a:r>
              <a:rPr lang="en-US" sz="1400" dirty="0"/>
              <a:t>Partition Data.</a:t>
            </a:r>
          </a:p>
          <a:p>
            <a:pPr marL="0" indent="0">
              <a:buNone/>
            </a:pPr>
            <a:r>
              <a:rPr lang="en-US" sz="1400" b="1" dirty="0"/>
              <a:t>Data </a:t>
            </a:r>
            <a:r>
              <a:rPr lang="en-US" sz="1400" b="1" dirty="0" smtClean="0"/>
              <a:t>Modeling</a:t>
            </a:r>
            <a:endParaRPr lang="en-US" sz="1400" b="1" dirty="0"/>
          </a:p>
          <a:p>
            <a:pPr lvl="1"/>
            <a:r>
              <a:rPr lang="en-US" sz="1400" dirty="0"/>
              <a:t>Classify.</a:t>
            </a:r>
          </a:p>
          <a:p>
            <a:pPr lvl="1"/>
            <a:r>
              <a:rPr lang="en-US" sz="1400" dirty="0"/>
              <a:t>Estimate.</a:t>
            </a:r>
          </a:p>
          <a:p>
            <a:pPr lvl="1"/>
            <a:r>
              <a:rPr lang="en-US" sz="1400" dirty="0"/>
              <a:t>Cluster.</a:t>
            </a:r>
          </a:p>
          <a:p>
            <a:pPr lvl="1"/>
            <a:r>
              <a:rPr lang="en-US" sz="1400" dirty="0"/>
              <a:t>Associate.</a:t>
            </a:r>
          </a:p>
          <a:p>
            <a:pPr lvl="1"/>
            <a:r>
              <a:rPr lang="en-US" sz="1400" dirty="0"/>
              <a:t>Forecast.</a:t>
            </a:r>
          </a:p>
          <a:p>
            <a:pPr lvl="1"/>
            <a:r>
              <a:rPr lang="en-US" sz="1400" dirty="0"/>
              <a:t>Advanced.</a:t>
            </a:r>
          </a:p>
          <a:p>
            <a:pPr marL="0" indent="0">
              <a:buNone/>
            </a:pPr>
            <a:r>
              <a:rPr lang="en-US" sz="1400" b="1" dirty="0"/>
              <a:t>Accuracy and Validation</a:t>
            </a:r>
          </a:p>
          <a:p>
            <a:pPr lvl="1"/>
            <a:r>
              <a:rPr lang="en-US" sz="1400" dirty="0"/>
              <a:t>Accuracy Chart.</a:t>
            </a:r>
          </a:p>
          <a:p>
            <a:pPr lvl="1"/>
            <a:r>
              <a:rPr lang="en-US" sz="1400" dirty="0"/>
              <a:t>Classification Matrix.</a:t>
            </a:r>
          </a:p>
          <a:p>
            <a:pPr lvl="1"/>
            <a:r>
              <a:rPr lang="en-US" sz="1400" dirty="0"/>
              <a:t>Profit Chart.</a:t>
            </a:r>
          </a:p>
          <a:p>
            <a:pPr marL="0" indent="0">
              <a:buNone/>
            </a:pPr>
            <a:r>
              <a:rPr lang="en-US" sz="1400" b="1" dirty="0"/>
              <a:t>Model Usage</a:t>
            </a:r>
          </a:p>
          <a:p>
            <a:pPr lvl="1"/>
            <a:r>
              <a:rPr lang="en-US" sz="1400" dirty="0"/>
              <a:t>Browse.</a:t>
            </a:r>
          </a:p>
          <a:p>
            <a:pPr lvl="1"/>
            <a:r>
              <a:rPr lang="en-US" sz="1400" dirty="0"/>
              <a:t>Query.</a:t>
            </a:r>
          </a:p>
          <a:p>
            <a:pPr marL="0" indent="0">
              <a:buNone/>
            </a:pPr>
            <a:r>
              <a:rPr lang="en-US" sz="1400" b="1" dirty="0" smtClean="0"/>
              <a:t>Management</a:t>
            </a:r>
            <a:endParaRPr lang="en-US" sz="1400" b="1" dirty="0"/>
          </a:p>
          <a:p>
            <a:pPr marL="0" indent="0">
              <a:buNone/>
            </a:pPr>
            <a:r>
              <a:rPr lang="en-US" sz="1400" b="1" dirty="0"/>
              <a:t>Connection</a:t>
            </a:r>
          </a:p>
          <a:p>
            <a:pPr lvl="1"/>
            <a:r>
              <a:rPr lang="en-US" sz="1400" dirty="0"/>
              <a:t>No Connection.</a:t>
            </a:r>
          </a:p>
          <a:p>
            <a:pPr lvl="1"/>
            <a:r>
              <a:rPr lang="en-US" sz="1400" dirty="0"/>
              <a:t>Trace.</a:t>
            </a:r>
          </a:p>
          <a:p>
            <a:pPr marL="0" indent="0">
              <a:buNone/>
            </a:pPr>
            <a:r>
              <a:rPr lang="en-US" sz="1400" b="1" dirty="0" smtClean="0"/>
              <a:t>Help</a:t>
            </a:r>
            <a:endParaRPr lang="en-US" sz="1400" b="1" dirty="0"/>
          </a:p>
        </p:txBody>
      </p:sp>
    </p:spTree>
    <p:extLst>
      <p:ext uri="{BB962C8B-B14F-4D97-AF65-F5344CB8AC3E}">
        <p14:creationId xmlns:p14="http://schemas.microsoft.com/office/powerpoint/2010/main" val="36978137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lstStyle/>
          <a:p>
            <a:pPr marL="0" indent="0" algn="ctr">
              <a:buNone/>
            </a:pPr>
            <a:r>
              <a:rPr lang="en-US" b="1" dirty="0"/>
              <a:t>Conclusion</a:t>
            </a:r>
            <a:r>
              <a:rPr lang="en-US" dirty="0" smtClean="0"/>
              <a:t>:</a:t>
            </a:r>
          </a:p>
          <a:p>
            <a:pPr marL="0" indent="0" algn="just">
              <a:buNone/>
            </a:pPr>
            <a:r>
              <a:rPr lang="en-US" dirty="0"/>
              <a:t/>
            </a:r>
            <a:br>
              <a:rPr lang="en-US" dirty="0"/>
            </a:br>
            <a:r>
              <a:rPr lang="en-US" dirty="0"/>
              <a:t>The Microsoft SQL Server Data mining add-in for Microsoft Excel provides users with an easy to use interface that is capable of performing complex data mining tasks with ease. The add-in can be extremely useful for both, people who just want to get more out of their data and also for those interested in serious data mining.</a:t>
            </a:r>
          </a:p>
        </p:txBody>
      </p:sp>
    </p:spTree>
    <p:extLst>
      <p:ext uri="{BB962C8B-B14F-4D97-AF65-F5344CB8AC3E}">
        <p14:creationId xmlns:p14="http://schemas.microsoft.com/office/powerpoint/2010/main" val="24847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lumMod val="50000"/>
                  </a:schemeClr>
                </a:solidFill>
              </a:rPr>
              <a:t>Microsoft SQL </a:t>
            </a:r>
            <a:r>
              <a:rPr lang="en-US" b="1" dirty="0" smtClean="0">
                <a:solidFill>
                  <a:schemeClr val="accent6">
                    <a:lumMod val="50000"/>
                  </a:schemeClr>
                </a:solidFill>
              </a:rPr>
              <a:t>Server</a:t>
            </a:r>
            <a:endParaRPr lang="en-US" b="1" dirty="0">
              <a:solidFill>
                <a:schemeClr val="accent6">
                  <a:lumMod val="50000"/>
                </a:schemeClr>
              </a:solidFill>
            </a:endParaRPr>
          </a:p>
        </p:txBody>
      </p:sp>
      <p:sp>
        <p:nvSpPr>
          <p:cNvPr id="3" name="Content Placeholder 2"/>
          <p:cNvSpPr>
            <a:spLocks noGrp="1"/>
          </p:cNvSpPr>
          <p:nvPr>
            <p:ph idx="1"/>
          </p:nvPr>
        </p:nvSpPr>
        <p:spPr/>
        <p:txBody>
          <a:bodyPr/>
          <a:lstStyle/>
          <a:p>
            <a:pPr marL="0" indent="0" algn="just">
              <a:buNone/>
            </a:pPr>
            <a:r>
              <a:rPr lang="en-US" b="1" dirty="0"/>
              <a:t>Microsoft SQL Server</a:t>
            </a:r>
            <a:r>
              <a:rPr lang="en-US" dirty="0"/>
              <a:t> is a relational database server, developed by Microsoft: it is a software product whose primary function is to store and retrieve data as requested by other software applications, be it those on the same computer or those running on another computer across a network (including the Internet).</a:t>
            </a:r>
          </a:p>
        </p:txBody>
      </p:sp>
    </p:spTree>
    <p:extLst>
      <p:ext uri="{BB962C8B-B14F-4D97-AF65-F5344CB8AC3E}">
        <p14:creationId xmlns:p14="http://schemas.microsoft.com/office/powerpoint/2010/main" val="26371261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85000" lnSpcReduction="20000"/>
          </a:bodyPr>
          <a:lstStyle/>
          <a:p>
            <a:pPr algn="just"/>
            <a:r>
              <a:rPr lang="en-US" dirty="0"/>
              <a:t>Microsoft has introduced a wealth of new data mining features in Microsoft SQL Server 2008 that allow businesses to answer their concerns with data and mining for information in them</a:t>
            </a:r>
            <a:r>
              <a:rPr lang="en-US" dirty="0" smtClean="0"/>
              <a:t>.</a:t>
            </a:r>
          </a:p>
          <a:p>
            <a:pPr algn="just"/>
            <a:r>
              <a:rPr lang="en-US" dirty="0"/>
              <a:t>The current version of SQL Server, SQL Server </a:t>
            </a:r>
            <a:r>
              <a:rPr lang="en-US" dirty="0" smtClean="0"/>
              <a:t>2008, </a:t>
            </a:r>
            <a:r>
              <a:rPr lang="en-US" dirty="0"/>
              <a:t>(code-named "Katmai</a:t>
            </a:r>
            <a:r>
              <a:rPr lang="en-US" dirty="0" smtClean="0"/>
              <a:t>") aims </a:t>
            </a:r>
            <a:r>
              <a:rPr lang="en-US" dirty="0"/>
              <a:t>to make data management self-tuning, self organizing, and self </a:t>
            </a:r>
            <a:r>
              <a:rPr lang="en-US" dirty="0" smtClean="0"/>
              <a:t>maintaining. </a:t>
            </a:r>
          </a:p>
          <a:p>
            <a:pPr algn="just"/>
            <a:r>
              <a:rPr lang="en-US" dirty="0"/>
              <a:t>SQL Server 2008 data mining features are integrated across all the SQL Server products, including SQL Server, SQL Server Integration Services, and Analysis Services</a:t>
            </a:r>
            <a:r>
              <a:rPr lang="en-US" dirty="0" smtClean="0"/>
              <a:t>.</a:t>
            </a:r>
          </a:p>
          <a:p>
            <a:pPr algn="just"/>
            <a:r>
              <a:rPr lang="en-US" dirty="0"/>
              <a:t>Accessing the data mining results is as simple as using an SQL-like language called Data Mining Extensions to SQL, or DMX.</a:t>
            </a:r>
          </a:p>
        </p:txBody>
      </p:sp>
    </p:spTree>
    <p:extLst>
      <p:ext uri="{BB962C8B-B14F-4D97-AF65-F5344CB8AC3E}">
        <p14:creationId xmlns:p14="http://schemas.microsoft.com/office/powerpoint/2010/main" val="41381650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6">
                    <a:lumMod val="50000"/>
                  </a:schemeClr>
                </a:solidFill>
              </a:rPr>
              <a:t>Oracle</a:t>
            </a:r>
            <a:endParaRPr lang="en-US" b="1" dirty="0">
              <a:solidFill>
                <a:schemeClr val="accent6">
                  <a:lumMod val="50000"/>
                </a:schemeClr>
              </a:solidFill>
            </a:endParaRPr>
          </a:p>
        </p:txBody>
      </p:sp>
      <p:sp>
        <p:nvSpPr>
          <p:cNvPr id="3" name="Content Placeholder 2"/>
          <p:cNvSpPr>
            <a:spLocks noGrp="1"/>
          </p:cNvSpPr>
          <p:nvPr>
            <p:ph idx="1"/>
          </p:nvPr>
        </p:nvSpPr>
        <p:spPr/>
        <p:txBody>
          <a:bodyPr/>
          <a:lstStyle/>
          <a:p>
            <a:pPr marL="0" indent="0" algn="just">
              <a:buNone/>
            </a:pPr>
            <a:r>
              <a:rPr lang="en-US" dirty="0"/>
              <a:t>The </a:t>
            </a:r>
            <a:r>
              <a:rPr lang="en-US" b="1" dirty="0"/>
              <a:t>Oracle Database</a:t>
            </a:r>
            <a:r>
              <a:rPr lang="en-US" dirty="0"/>
              <a:t> (commonly referred to as </a:t>
            </a:r>
            <a:r>
              <a:rPr lang="en-US" i="1" dirty="0"/>
              <a:t>Oracle RDBMS</a:t>
            </a:r>
            <a:r>
              <a:rPr lang="en-US" dirty="0"/>
              <a:t> or simply as </a:t>
            </a:r>
            <a:r>
              <a:rPr lang="en-US" i="1" dirty="0"/>
              <a:t>Oracle</a:t>
            </a:r>
            <a:r>
              <a:rPr lang="en-US" dirty="0"/>
              <a:t>) is an object-relational database management system (ORDBMS</a:t>
            </a:r>
            <a:r>
              <a:rPr lang="en-US" dirty="0" smtClean="0"/>
              <a:t>)</a:t>
            </a:r>
            <a:r>
              <a:rPr lang="en-US" dirty="0"/>
              <a:t> produced and marketed by Oracle Corporation.</a:t>
            </a:r>
          </a:p>
        </p:txBody>
      </p:sp>
    </p:spTree>
    <p:extLst>
      <p:ext uri="{BB962C8B-B14F-4D97-AF65-F5344CB8AC3E}">
        <p14:creationId xmlns:p14="http://schemas.microsoft.com/office/powerpoint/2010/main" val="1192025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normAutofit fontScale="90000"/>
          </a:bodyPr>
          <a:lstStyle/>
          <a:p>
            <a:r>
              <a:rPr lang="en-US" b="1" dirty="0">
                <a:solidFill>
                  <a:schemeClr val="accent6">
                    <a:lumMod val="50000"/>
                  </a:schemeClr>
                </a:solidFill>
              </a:rPr>
              <a:t>Where does OLAP fit in?</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699748"/>
            <a:ext cx="7620000" cy="6062548"/>
          </a:xfrm>
          <a:noFill/>
          <a:ln/>
        </p:spPr>
      </p:pic>
    </p:spTree>
    <p:extLst>
      <p:ext uri="{BB962C8B-B14F-4D97-AF65-F5344CB8AC3E}">
        <p14:creationId xmlns:p14="http://schemas.microsoft.com/office/powerpoint/2010/main" val="9362455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92500" lnSpcReduction="10000"/>
          </a:bodyPr>
          <a:lstStyle/>
          <a:p>
            <a:pPr algn="just"/>
            <a:r>
              <a:rPr lang="en-US" b="1" dirty="0"/>
              <a:t>Oracle Data Mining (ODM) </a:t>
            </a:r>
            <a:r>
              <a:rPr lang="en-US" dirty="0"/>
              <a:t>is used to incorporate data mining with the Oracle database</a:t>
            </a:r>
            <a:r>
              <a:rPr lang="en-US" dirty="0" smtClean="0"/>
              <a:t>.</a:t>
            </a:r>
          </a:p>
          <a:p>
            <a:pPr algn="just"/>
            <a:r>
              <a:rPr lang="en-US" dirty="0"/>
              <a:t>ODM is used for both supervised (where a particular target value should be specified) and unsupervised (where patterns in data are observed) data mining</a:t>
            </a:r>
            <a:r>
              <a:rPr lang="en-US" dirty="0" smtClean="0"/>
              <a:t>.</a:t>
            </a:r>
          </a:p>
          <a:p>
            <a:pPr algn="just"/>
            <a:r>
              <a:rPr lang="en-US" dirty="0"/>
              <a:t>The results of Oracle Data Mining can be viewed by the Oracle Business </a:t>
            </a:r>
            <a:r>
              <a:rPr lang="en-US" dirty="0" smtClean="0"/>
              <a:t>Intelligence’s </a:t>
            </a:r>
            <a:r>
              <a:rPr lang="en-US" dirty="0"/>
              <a:t>reporting/publishing component</a:t>
            </a:r>
            <a:r>
              <a:rPr lang="en-US" dirty="0" smtClean="0"/>
              <a:t>.</a:t>
            </a:r>
          </a:p>
          <a:p>
            <a:pPr algn="just"/>
            <a:r>
              <a:rPr lang="en-US" dirty="0"/>
              <a:t>Oracle BI Standard Edition One is a product that is used to extract business information concealed in the data. </a:t>
            </a:r>
            <a:endParaRPr lang="en-US" dirty="0" smtClean="0"/>
          </a:p>
          <a:p>
            <a:pPr algn="just"/>
            <a:endParaRPr lang="en-US" dirty="0"/>
          </a:p>
        </p:txBody>
      </p:sp>
    </p:spTree>
    <p:extLst>
      <p:ext uri="{BB962C8B-B14F-4D97-AF65-F5344CB8AC3E}">
        <p14:creationId xmlns:p14="http://schemas.microsoft.com/office/powerpoint/2010/main" val="1392173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85000" lnSpcReduction="10000"/>
          </a:bodyPr>
          <a:lstStyle/>
          <a:p>
            <a:pPr algn="just"/>
            <a:r>
              <a:rPr lang="en-US" b="1" dirty="0"/>
              <a:t>Oracle Warehouse Builder (</a:t>
            </a:r>
            <a:r>
              <a:rPr lang="en-US" b="1" dirty="0" smtClean="0"/>
              <a:t>OWB) </a:t>
            </a:r>
            <a:r>
              <a:rPr lang="en-US" dirty="0"/>
              <a:t>is used to create the logical and physical design of the data mart. </a:t>
            </a:r>
            <a:endParaRPr lang="en-US" dirty="0" smtClean="0"/>
          </a:p>
          <a:p>
            <a:pPr algn="just"/>
            <a:r>
              <a:rPr lang="en-US" dirty="0"/>
              <a:t>The </a:t>
            </a:r>
            <a:r>
              <a:rPr lang="en-US" b="1" dirty="0"/>
              <a:t>Oracle BI Server </a:t>
            </a:r>
            <a:r>
              <a:rPr lang="en-US" dirty="0"/>
              <a:t>is used to build a repository of metadata from the data mart that was created using the Oracle Data warehouse builder</a:t>
            </a:r>
            <a:r>
              <a:rPr lang="en-US" dirty="0" smtClean="0"/>
              <a:t>.</a:t>
            </a:r>
          </a:p>
          <a:p>
            <a:pPr algn="just"/>
            <a:r>
              <a:rPr lang="en-US" dirty="0"/>
              <a:t>The users ultimately interact with Oracle BI Answers to extract useful information from the data mart created using OWB (Oracle Warehouse Builder). </a:t>
            </a:r>
            <a:endParaRPr lang="en-US" dirty="0" smtClean="0"/>
          </a:p>
          <a:p>
            <a:pPr algn="just"/>
            <a:r>
              <a:rPr lang="en-US" b="1" dirty="0" smtClean="0"/>
              <a:t>Oracle </a:t>
            </a:r>
            <a:r>
              <a:rPr lang="en-US" b="1" dirty="0"/>
              <a:t>BI</a:t>
            </a:r>
            <a:r>
              <a:rPr lang="en-US" b="1" dirty="0" smtClean="0"/>
              <a:t> </a:t>
            </a:r>
            <a:r>
              <a:rPr lang="en-US" b="1" dirty="0"/>
              <a:t>Interactive </a:t>
            </a:r>
            <a:r>
              <a:rPr lang="en-US" b="1" dirty="0" smtClean="0"/>
              <a:t> Dashboards </a:t>
            </a:r>
            <a:r>
              <a:rPr lang="en-US" dirty="0"/>
              <a:t>are used to publish the data extracted from the data mart so that the users can have an easy access to it</a:t>
            </a:r>
            <a:r>
              <a:rPr lang="en-US" dirty="0" smtClean="0"/>
              <a:t>.</a:t>
            </a:r>
          </a:p>
          <a:p>
            <a:pPr algn="just"/>
            <a:r>
              <a:rPr lang="en-US" b="1" dirty="0"/>
              <a:t>Oracle BI publisher </a:t>
            </a:r>
            <a:r>
              <a:rPr lang="en-US" dirty="0"/>
              <a:t>is used to create reports that are very essential to any kind of business.</a:t>
            </a:r>
            <a:endParaRPr lang="en-US" dirty="0" smtClean="0"/>
          </a:p>
          <a:p>
            <a:pPr algn="just"/>
            <a:endParaRPr lang="en-US" dirty="0"/>
          </a:p>
        </p:txBody>
      </p:sp>
    </p:spTree>
    <p:extLst>
      <p:ext uri="{BB962C8B-B14F-4D97-AF65-F5344CB8AC3E}">
        <p14:creationId xmlns:p14="http://schemas.microsoft.com/office/powerpoint/2010/main" val="39793430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9258"/>
            <a:ext cx="8610600" cy="6597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83487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6">
                    <a:lumMod val="50000"/>
                  </a:schemeClr>
                </a:solidFill>
              </a:rPr>
              <a:t>SPSS</a:t>
            </a:r>
            <a:endParaRPr lang="en-US" b="1" dirty="0">
              <a:solidFill>
                <a:schemeClr val="accent6">
                  <a:lumMod val="50000"/>
                </a:schemeClr>
              </a:solidFill>
            </a:endParaRPr>
          </a:p>
        </p:txBody>
      </p:sp>
      <p:sp>
        <p:nvSpPr>
          <p:cNvPr id="3" name="Content Placeholder 2"/>
          <p:cNvSpPr>
            <a:spLocks noGrp="1"/>
          </p:cNvSpPr>
          <p:nvPr>
            <p:ph idx="1"/>
          </p:nvPr>
        </p:nvSpPr>
        <p:spPr/>
        <p:txBody>
          <a:bodyPr/>
          <a:lstStyle/>
          <a:p>
            <a:pPr marL="0" indent="0" algn="just">
              <a:buNone/>
            </a:pPr>
            <a:r>
              <a:rPr lang="en-US" dirty="0"/>
              <a:t>SPSS (originally, Statistical Package for the Social Sciences)  is a computer program used for survey authoring and deployment (</a:t>
            </a:r>
            <a:r>
              <a:rPr lang="en-US" b="1" dirty="0"/>
              <a:t>IBM SPSS Data Collection</a:t>
            </a:r>
            <a:r>
              <a:rPr lang="en-US" dirty="0"/>
              <a:t>), data mining (</a:t>
            </a:r>
            <a:r>
              <a:rPr lang="en-US" b="1" dirty="0"/>
              <a:t>IBM SPSS Modeler</a:t>
            </a:r>
            <a:r>
              <a:rPr lang="en-US" dirty="0"/>
              <a:t>), text analytics, statistical analysis, and collaboration and deployment (batch and automated scoring services).</a:t>
            </a:r>
          </a:p>
        </p:txBody>
      </p:sp>
    </p:spTree>
    <p:extLst>
      <p:ext uri="{BB962C8B-B14F-4D97-AF65-F5344CB8AC3E}">
        <p14:creationId xmlns:p14="http://schemas.microsoft.com/office/powerpoint/2010/main" val="29030560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b="1" dirty="0" smtClean="0">
                <a:solidFill>
                  <a:schemeClr val="accent6">
                    <a:lumMod val="50000"/>
                  </a:schemeClr>
                </a:solidFill>
              </a:rPr>
              <a:t>Assignments</a:t>
            </a:r>
            <a:endParaRPr lang="en-US" b="1" dirty="0">
              <a:solidFill>
                <a:schemeClr val="accent6">
                  <a:lumMod val="50000"/>
                </a:schemeClr>
              </a:solidFill>
            </a:endParaRPr>
          </a:p>
        </p:txBody>
      </p:sp>
      <p:sp>
        <p:nvSpPr>
          <p:cNvPr id="3" name="Content Placeholder 2"/>
          <p:cNvSpPr>
            <a:spLocks noGrp="1"/>
          </p:cNvSpPr>
          <p:nvPr>
            <p:ph idx="1"/>
          </p:nvPr>
        </p:nvSpPr>
        <p:spPr>
          <a:xfrm>
            <a:off x="228600" y="1066800"/>
            <a:ext cx="8686800" cy="5562600"/>
          </a:xfrm>
        </p:spPr>
        <p:txBody>
          <a:bodyPr>
            <a:normAutofit fontScale="85000" lnSpcReduction="10000"/>
          </a:bodyPr>
          <a:lstStyle/>
          <a:p>
            <a:pPr marL="514350" indent="-514350" algn="just">
              <a:buFont typeface="+mj-lt"/>
              <a:buAutoNum type="arabicPeriod"/>
            </a:pPr>
            <a:r>
              <a:rPr lang="en-US" dirty="0"/>
              <a:t>Discuss the </a:t>
            </a:r>
            <a:r>
              <a:rPr lang="en-US" dirty="0" smtClean="0"/>
              <a:t>motivation behind </a:t>
            </a:r>
            <a:r>
              <a:rPr lang="en-US" i="1" dirty="0"/>
              <a:t>OLAP mining </a:t>
            </a:r>
            <a:r>
              <a:rPr lang="en-US" dirty="0"/>
              <a:t>(</a:t>
            </a:r>
            <a:r>
              <a:rPr lang="en-US" i="1" dirty="0"/>
              <a:t>OLAM</a:t>
            </a:r>
            <a:r>
              <a:rPr lang="en-US" dirty="0" smtClean="0"/>
              <a:t>).</a:t>
            </a:r>
          </a:p>
          <a:p>
            <a:pPr marL="514350" indent="-514350" algn="just">
              <a:buFont typeface="+mj-lt"/>
              <a:buAutoNum type="arabicPeriod"/>
            </a:pPr>
            <a:r>
              <a:rPr lang="en-US" dirty="0"/>
              <a:t>In data warehouse technology, a multiple dimensional view can be implemented by </a:t>
            </a:r>
            <a:r>
              <a:rPr lang="en-US" dirty="0" smtClean="0"/>
              <a:t>a relational </a:t>
            </a:r>
            <a:r>
              <a:rPr lang="en-US" dirty="0"/>
              <a:t>database technique (</a:t>
            </a:r>
            <a:r>
              <a:rPr lang="en-US" i="1" dirty="0"/>
              <a:t>ROLAP</a:t>
            </a:r>
            <a:r>
              <a:rPr lang="en-US" dirty="0"/>
              <a:t>), or by a multidimensional database </a:t>
            </a:r>
            <a:r>
              <a:rPr lang="en-US" dirty="0" smtClean="0"/>
              <a:t>technique (</a:t>
            </a:r>
            <a:r>
              <a:rPr lang="en-US" i="1" dirty="0" smtClean="0"/>
              <a:t>MOLAP</a:t>
            </a:r>
            <a:r>
              <a:rPr lang="en-US" dirty="0"/>
              <a:t>), or by a hybrid database technique (</a:t>
            </a:r>
            <a:r>
              <a:rPr lang="en-US" i="1" dirty="0"/>
              <a:t>HOLAP</a:t>
            </a:r>
            <a:r>
              <a:rPr lang="en-US" dirty="0"/>
              <a:t>).</a:t>
            </a:r>
          </a:p>
          <a:p>
            <a:pPr marL="400050" lvl="1" indent="0" algn="just">
              <a:buNone/>
            </a:pPr>
            <a:r>
              <a:rPr lang="en-US" dirty="0"/>
              <a:t>(a) Briefly describe each implementation technique.</a:t>
            </a:r>
          </a:p>
          <a:p>
            <a:pPr marL="400050" lvl="1" indent="0" algn="just">
              <a:buNone/>
            </a:pPr>
            <a:r>
              <a:rPr lang="en-US" dirty="0"/>
              <a:t>(b) For each technique, explain how each of the following functions may </a:t>
            </a:r>
            <a:r>
              <a:rPr lang="en-US" dirty="0" smtClean="0"/>
              <a:t>be implemented</a:t>
            </a:r>
            <a:r>
              <a:rPr lang="en-US" dirty="0"/>
              <a:t>:</a:t>
            </a:r>
          </a:p>
          <a:p>
            <a:pPr marL="800100" lvl="2" indent="0" algn="just">
              <a:buNone/>
            </a:pPr>
            <a:r>
              <a:rPr lang="en-US" dirty="0"/>
              <a:t>i. The generation of a data warehouse (including aggregation)</a:t>
            </a:r>
          </a:p>
          <a:p>
            <a:pPr marL="800100" lvl="2" indent="0" algn="just">
              <a:buNone/>
            </a:pPr>
            <a:r>
              <a:rPr lang="en-US" dirty="0"/>
              <a:t>ii. Roll-up</a:t>
            </a:r>
          </a:p>
          <a:p>
            <a:pPr marL="800100" lvl="2" indent="0" algn="just">
              <a:buNone/>
            </a:pPr>
            <a:r>
              <a:rPr lang="en-US" dirty="0"/>
              <a:t>iii. Drill-down</a:t>
            </a:r>
          </a:p>
          <a:p>
            <a:pPr marL="800100" lvl="2" indent="0" algn="just">
              <a:buNone/>
            </a:pPr>
            <a:r>
              <a:rPr lang="en-US" dirty="0"/>
              <a:t>iv. Incremental updating</a:t>
            </a:r>
          </a:p>
          <a:p>
            <a:pPr marL="400050" lvl="1" indent="0" algn="just">
              <a:buNone/>
            </a:pPr>
            <a:r>
              <a:rPr lang="en-US" dirty="0"/>
              <a:t>Which implementation techniques do you prefer, and why?</a:t>
            </a:r>
          </a:p>
        </p:txBody>
      </p:sp>
    </p:spTree>
    <p:extLst>
      <p:ext uri="{BB962C8B-B14F-4D97-AF65-F5344CB8AC3E}">
        <p14:creationId xmlns:p14="http://schemas.microsoft.com/office/powerpoint/2010/main" val="17440739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229600" cy="1143000"/>
          </a:xfrm>
        </p:spPr>
        <p:txBody>
          <a:bodyPr/>
          <a:lstStyle/>
          <a:p>
            <a:r>
              <a:rPr lang="en-US" b="1" dirty="0">
                <a:solidFill>
                  <a:schemeClr val="accent2">
                    <a:lumMod val="75000"/>
                  </a:schemeClr>
                </a:solidFill>
              </a:rPr>
              <a:t>Questions?</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2934430273"/>
              </p:ext>
            </p:extLst>
          </p:nvPr>
        </p:nvGraphicFramePr>
        <p:xfrm>
          <a:off x="2209801" y="1676400"/>
          <a:ext cx="4419600" cy="4267200"/>
        </p:xfrm>
        <a:graphic>
          <a:graphicData uri="http://schemas.openxmlformats.org/presentationml/2006/ole">
            <mc:AlternateContent xmlns:mc="http://schemas.openxmlformats.org/markup-compatibility/2006">
              <mc:Choice xmlns:v="urn:schemas-microsoft-com:vml" Requires="v">
                <p:oleObj spid="_x0000_s1274" name="Clip" r:id="rId3" imgW="2525917" imgH="3407121" progId="MS_ClipArt_Gallery.5">
                  <p:embed/>
                </p:oleObj>
              </mc:Choice>
              <mc:Fallback>
                <p:oleObj name="Clip" r:id="rId3" imgW="2525917" imgH="3407121" progId="MS_ClipArt_Gallery.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1" y="1676400"/>
                        <a:ext cx="4419600" cy="42672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21077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a:solidFill>
                  <a:schemeClr val="accent6">
                    <a:lumMod val="50000"/>
                  </a:schemeClr>
                </a:solidFill>
              </a:rPr>
              <a:t>References</a:t>
            </a:r>
          </a:p>
        </p:txBody>
      </p:sp>
      <p:sp>
        <p:nvSpPr>
          <p:cNvPr id="3" name="Content Placeholder 2"/>
          <p:cNvSpPr>
            <a:spLocks noGrp="1"/>
          </p:cNvSpPr>
          <p:nvPr>
            <p:ph idx="1"/>
          </p:nvPr>
        </p:nvSpPr>
        <p:spPr>
          <a:xfrm>
            <a:off x="304800" y="1219200"/>
            <a:ext cx="8686800" cy="5486400"/>
          </a:xfrm>
        </p:spPr>
        <p:txBody>
          <a:bodyPr>
            <a:noAutofit/>
          </a:bodyPr>
          <a:lstStyle/>
          <a:p>
            <a:pPr marL="514350" indent="-514350" algn="just">
              <a:buFont typeface="+mj-lt"/>
              <a:buAutoNum type="arabicPeriod"/>
            </a:pPr>
            <a:r>
              <a:rPr lang="en-US" sz="2300" dirty="0"/>
              <a:t>D. Pyle. Data Preparation for Data Mining. Morgan Kaufmann, </a:t>
            </a:r>
            <a:r>
              <a:rPr lang="en-US" sz="2300" dirty="0" smtClean="0"/>
              <a:t>1999.</a:t>
            </a:r>
          </a:p>
          <a:p>
            <a:pPr marL="514350" indent="-514350" algn="just">
              <a:buFont typeface="+mj-lt"/>
              <a:buAutoNum type="arabicPeriod"/>
            </a:pPr>
            <a:r>
              <a:rPr lang="en-US" sz="2400" dirty="0" smtClean="0"/>
              <a:t>A</a:t>
            </a:r>
            <a:r>
              <a:rPr lang="en-US" sz="2400" dirty="0"/>
              <a:t>. </a:t>
            </a:r>
            <a:r>
              <a:rPr lang="en-US" sz="2400" dirty="0" err="1"/>
              <a:t>Shoshani</a:t>
            </a:r>
            <a:r>
              <a:rPr lang="en-US" sz="2400" dirty="0"/>
              <a:t>.  OLAP and statistical databases: Similarities and differences. PODS’00.</a:t>
            </a:r>
          </a:p>
          <a:p>
            <a:pPr marL="514350" indent="-514350" algn="just">
              <a:buFont typeface="+mj-lt"/>
              <a:buAutoNum type="arabicPeriod"/>
            </a:pPr>
            <a:r>
              <a:rPr lang="en-US" sz="2300" dirty="0" smtClean="0"/>
              <a:t>J</a:t>
            </a:r>
            <a:r>
              <a:rPr lang="en-US" sz="2300" dirty="0"/>
              <a:t>. Han and M. </a:t>
            </a:r>
            <a:r>
              <a:rPr lang="en-US" sz="2300" dirty="0" err="1"/>
              <a:t>Kamber</a:t>
            </a:r>
            <a:r>
              <a:rPr lang="en-US" sz="2300" dirty="0"/>
              <a:t>. Data Mining: Concepts and Techniques. Morgan Kaufmann, 2000</a:t>
            </a:r>
            <a:r>
              <a:rPr lang="en-US" sz="2300" dirty="0" smtClean="0"/>
              <a:t>.</a:t>
            </a:r>
          </a:p>
          <a:p>
            <a:pPr marL="514350" indent="-514350" algn="just">
              <a:buFont typeface="+mj-lt"/>
              <a:buAutoNum type="arabicPeriod"/>
            </a:pPr>
            <a:r>
              <a:rPr lang="en-US" sz="2300" dirty="0"/>
              <a:t>C. </a:t>
            </a:r>
            <a:r>
              <a:rPr lang="en-US" sz="2300" dirty="0" err="1"/>
              <a:t>Imhoff</a:t>
            </a:r>
            <a:r>
              <a:rPr lang="en-US" sz="2300" dirty="0"/>
              <a:t>, N. </a:t>
            </a:r>
            <a:r>
              <a:rPr lang="en-US" sz="2300" dirty="0" err="1"/>
              <a:t>Galemmo</a:t>
            </a:r>
            <a:r>
              <a:rPr lang="en-US" sz="2300" dirty="0"/>
              <a:t>, and J. G. Geiger. Mastering Data Warehouse Design: Relational and Dimensional Techniques. John Wiley, 2003</a:t>
            </a:r>
          </a:p>
          <a:p>
            <a:pPr marL="514350" indent="-514350" algn="just">
              <a:buFont typeface="+mj-lt"/>
              <a:buAutoNum type="arabicPeriod"/>
            </a:pPr>
            <a:r>
              <a:rPr lang="en-US" sz="2300" dirty="0"/>
              <a:t>W. H. </a:t>
            </a:r>
            <a:r>
              <a:rPr lang="en-US" sz="2300" dirty="0" err="1"/>
              <a:t>Inmon</a:t>
            </a:r>
            <a:r>
              <a:rPr lang="en-US" sz="2300" dirty="0"/>
              <a:t>. Building the Data Warehouse. John Wiley, 1996</a:t>
            </a:r>
          </a:p>
          <a:p>
            <a:pPr marL="514350" indent="-514350" algn="just">
              <a:buFont typeface="+mj-lt"/>
              <a:buAutoNum type="arabicPeriod"/>
            </a:pPr>
            <a:r>
              <a:rPr lang="en-US" sz="2300" dirty="0"/>
              <a:t>R. Kimball and M. Ross.  The Data Warehouse Toolkit: The Complete Guide to Dimensional Modeling. 2ed. John Wiley, </a:t>
            </a:r>
            <a:r>
              <a:rPr lang="en-US" sz="2300" dirty="0" smtClean="0"/>
              <a:t>2002</a:t>
            </a:r>
          </a:p>
          <a:p>
            <a:pPr marL="514350" indent="-514350" algn="just">
              <a:buFont typeface="+mj-lt"/>
              <a:buAutoNum type="arabicPeriod"/>
            </a:pPr>
            <a:r>
              <a:rPr lang="en-US" sz="2400" dirty="0"/>
              <a:t>R. </a:t>
            </a:r>
            <a:r>
              <a:rPr lang="en-US" sz="2400" dirty="0" err="1"/>
              <a:t>Agrawal</a:t>
            </a:r>
            <a:r>
              <a:rPr lang="en-US" sz="2400" dirty="0"/>
              <a:t>, A. Gupta, and S. </a:t>
            </a:r>
            <a:r>
              <a:rPr lang="en-US" sz="2400" dirty="0" err="1"/>
              <a:t>Sarawagi</a:t>
            </a:r>
            <a:r>
              <a:rPr lang="en-US" sz="2400" dirty="0"/>
              <a:t>. Modeling multidimensional databases.  ICDE’97</a:t>
            </a:r>
          </a:p>
          <a:p>
            <a:pPr marL="0" indent="0" algn="just">
              <a:buNone/>
            </a:pPr>
            <a:endParaRPr lang="en-US" sz="2300" dirty="0" smtClean="0"/>
          </a:p>
          <a:p>
            <a:pPr marL="0" indent="0" algn="just">
              <a:buNone/>
            </a:pPr>
            <a:endParaRPr lang="en-US" sz="2000" dirty="0"/>
          </a:p>
          <a:p>
            <a:pPr marL="514350" indent="-514350" algn="just">
              <a:buFont typeface="+mj-lt"/>
              <a:buAutoNum type="arabicPeriod"/>
            </a:pPr>
            <a:endParaRPr lang="en-US" sz="2000" dirty="0"/>
          </a:p>
          <a:p>
            <a:pPr marL="514350" indent="-514350" algn="just">
              <a:buFont typeface="+mj-lt"/>
              <a:buAutoNum type="arabicPeriod"/>
            </a:pPr>
            <a:endParaRPr lang="en-US" sz="2000" dirty="0"/>
          </a:p>
        </p:txBody>
      </p:sp>
    </p:spTree>
    <p:extLst>
      <p:ext uri="{BB962C8B-B14F-4D97-AF65-F5344CB8AC3E}">
        <p14:creationId xmlns:p14="http://schemas.microsoft.com/office/powerpoint/2010/main" val="3478721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rPr>
              <a:t>End of </a:t>
            </a:r>
            <a:r>
              <a:rPr lang="en-US" b="1" dirty="0" smtClean="0">
                <a:solidFill>
                  <a:schemeClr val="accent2">
                    <a:lumMod val="75000"/>
                  </a:schemeClr>
                </a:solidFill>
              </a:rPr>
              <a:t>Unit 5</a:t>
            </a:r>
            <a:endParaRPr lang="en-US" b="1" dirty="0">
              <a:solidFill>
                <a:schemeClr val="accent2">
                  <a:lumMod val="75000"/>
                </a:schemeClr>
              </a:solidFill>
            </a:endParaRPr>
          </a:p>
        </p:txBody>
      </p:sp>
      <p:pic>
        <p:nvPicPr>
          <p:cNvPr id="4" name="Picture 4" descr="j0189242"/>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a:xfrm>
            <a:off x="3276600" y="1809398"/>
            <a:ext cx="2438400" cy="246675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84664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181600"/>
            <a:ext cx="8229600" cy="1143000"/>
          </a:xfrm>
        </p:spPr>
        <p:txBody>
          <a:bodyPr>
            <a:noAutofit/>
          </a:bodyPr>
          <a:lstStyle/>
          <a:p>
            <a:r>
              <a:rPr lang="en-US" sz="5400" b="1" dirty="0">
                <a:solidFill>
                  <a:schemeClr val="hlink"/>
                </a:solidFill>
                <a:effectLst>
                  <a:outerShdw blurRad="38100" dist="38100" dir="2700000" algn="tl">
                    <a:srgbClr val="FFFFFF"/>
                  </a:outerShdw>
                </a:effectLst>
                <a:latin typeface="Arial" charset="0"/>
              </a:rPr>
              <a:t>Thank you !!!</a:t>
            </a:r>
            <a:r>
              <a:rPr lang="en-US" sz="1100" b="1" dirty="0"/>
              <a:t/>
            </a:r>
            <a:br>
              <a:rPr lang="en-US" sz="1100" b="1" dirty="0"/>
            </a:br>
            <a:endParaRPr lang="en-US" sz="54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54890268"/>
              </p:ext>
            </p:extLst>
          </p:nvPr>
        </p:nvGraphicFramePr>
        <p:xfrm>
          <a:off x="2182387" y="381000"/>
          <a:ext cx="4523213" cy="4525963"/>
        </p:xfrm>
        <a:graphic>
          <a:graphicData uri="http://schemas.openxmlformats.org/presentationml/2006/ole">
            <mc:AlternateContent xmlns:mc="http://schemas.openxmlformats.org/markup-compatibility/2006">
              <mc:Choice xmlns:v="urn:schemas-microsoft-com:vml" Requires="v">
                <p:oleObj spid="_x0000_s2298" name="Clip" r:id="rId3" imgW="7833665" imgH="7839151" progId="MS_ClipArt_Gallery.2">
                  <p:embed/>
                </p:oleObj>
              </mc:Choice>
              <mc:Fallback>
                <p:oleObj name="Clip" r:id="rId3" imgW="7833665" imgH="7839151"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2387" y="381000"/>
                        <a:ext cx="45232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4739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6">
                    <a:lumMod val="50000"/>
                  </a:schemeClr>
                </a:solidFill>
                <a:cs typeface="Times New Roman" pitchFamily="18" charset="0"/>
              </a:rPr>
              <a:t>Examples of OLAP Applications in Various Functional Areas</a:t>
            </a:r>
            <a:endParaRPr lang="en-US" dirty="0">
              <a:solidFill>
                <a:schemeClr val="accent6">
                  <a:lumMod val="50000"/>
                </a:scheme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1828800"/>
            <a:ext cx="706755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8024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TotalTime>
  <Words>3446</Words>
  <Application>Microsoft Office PowerPoint</Application>
  <PresentationFormat>On-screen Show (4:3)</PresentationFormat>
  <Paragraphs>476</Paragraphs>
  <Slides>88</Slides>
  <Notes>0</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88</vt:i4>
      </vt:variant>
    </vt:vector>
  </HeadingPairs>
  <TitlesOfParts>
    <vt:vector size="93" baseType="lpstr">
      <vt:lpstr>Office Theme</vt:lpstr>
      <vt:lpstr>Clip</vt:lpstr>
      <vt:lpstr>Visio</vt:lpstr>
      <vt:lpstr>Document</vt:lpstr>
      <vt:lpstr>Worksheet</vt:lpstr>
      <vt:lpstr>Unit 5 : Data Warehouse to Data Mining</vt:lpstr>
      <vt:lpstr>OLAP – Online Analytical Processing</vt:lpstr>
      <vt:lpstr>Data Warehouse Architecture</vt:lpstr>
      <vt:lpstr>PowerPoint Presentation</vt:lpstr>
      <vt:lpstr>PowerPoint Presentation</vt:lpstr>
      <vt:lpstr>PowerPoint Presentation</vt:lpstr>
      <vt:lpstr>Comparing OLAP and Data Mining</vt:lpstr>
      <vt:lpstr>Where does OLAP fit in?</vt:lpstr>
      <vt:lpstr>Examples of OLAP Applications in Various Functional Areas</vt:lpstr>
      <vt:lpstr>OLAP Benefits </vt:lpstr>
      <vt:lpstr>Strengths of OLAP</vt:lpstr>
      <vt:lpstr>OLAP for Decision Support</vt:lpstr>
      <vt:lpstr>OLAP Architecture</vt:lpstr>
      <vt:lpstr>OLAP Architecture (continued)</vt:lpstr>
      <vt:lpstr>OLAP Client/Server Architecture</vt:lpstr>
      <vt:lpstr>PowerPoint Presentation</vt:lpstr>
      <vt:lpstr>PowerPoint Presentation</vt:lpstr>
      <vt:lpstr>PowerPoint Presentation</vt:lpstr>
      <vt:lpstr>On-Line Analytical Mining (OLAM)</vt:lpstr>
      <vt:lpstr>PowerPoint Presentation</vt:lpstr>
      <vt:lpstr>PowerPoint Presentation</vt:lpstr>
      <vt:lpstr>PowerPoint Presentation</vt:lpstr>
      <vt:lpstr>Server Options</vt:lpstr>
      <vt:lpstr>OLAP Server Options/Categories of OLAP Tools</vt:lpstr>
      <vt:lpstr>Relational OLAP (ROLAP)</vt:lpstr>
      <vt:lpstr>PowerPoint Presentation</vt:lpstr>
      <vt:lpstr>PowerPoint Presentation</vt:lpstr>
      <vt:lpstr>PowerPoint Presentation</vt:lpstr>
      <vt:lpstr>Typical Architecture for ROLAP Tools</vt:lpstr>
      <vt:lpstr>PowerPoint Presentation</vt:lpstr>
      <vt:lpstr>Advantages of ROLAP</vt:lpstr>
      <vt:lpstr>PowerPoint Presentation</vt:lpstr>
      <vt:lpstr>Multi-Dimensional OLAP (MOLAP)</vt:lpstr>
      <vt:lpstr>PowerPoint Presentation</vt:lpstr>
      <vt:lpstr>PowerPoint Presentation</vt:lpstr>
      <vt:lpstr>Typical Architecture for MOLAP Tools</vt:lpstr>
      <vt:lpstr>PowerPoint Presentation</vt:lpstr>
      <vt:lpstr>PowerPoint Presentation</vt:lpstr>
      <vt:lpstr>Desktop OLAP (or Client OLAP) </vt:lpstr>
      <vt:lpstr>PowerPoint Presentation</vt:lpstr>
      <vt:lpstr>Hybrid OLAP (HOLAP)</vt:lpstr>
      <vt:lpstr>PowerPoint Presentation</vt:lpstr>
      <vt:lpstr>PowerPoint Presentation</vt:lpstr>
      <vt:lpstr>PowerPoint Presentation</vt:lpstr>
      <vt:lpstr>OLAP Products</vt:lpstr>
      <vt:lpstr>Typical OLAP Operations</vt:lpstr>
      <vt:lpstr>Table: A 3-D view of sales data according to the dimensions time, item, and location. The measure displayed is dollars sold (in thousands).</vt:lpstr>
      <vt:lpstr>Figure: A 3-D data cube representation of the data in the table above, according to the dimensions time, item, and location. The measure displayed is dollars sold (in thousands).</vt:lpstr>
      <vt:lpstr>PowerPoint Presentation</vt:lpstr>
      <vt:lpstr>Roll-up and Drill-down</vt:lpstr>
      <vt:lpstr>PowerPoint Presentation</vt:lpstr>
      <vt:lpstr>PowerPoint Presentation</vt:lpstr>
      <vt:lpstr>Drill Down Example</vt:lpstr>
      <vt:lpstr>Sample OLAP Drill down  online report</vt:lpstr>
      <vt:lpstr>PowerPoint Presentation</vt:lpstr>
      <vt:lpstr>PowerPoint Presentation</vt:lpstr>
      <vt:lpstr>Slice and Dice</vt:lpstr>
      <vt:lpstr>PowerPoint Presentation</vt:lpstr>
      <vt:lpstr>PowerPoint Presentation</vt:lpstr>
      <vt:lpstr>PowerPoint Presentation</vt:lpstr>
      <vt:lpstr>PowerPoint Presentation</vt:lpstr>
      <vt:lpstr>Example of Rotation (Pivot Table)</vt:lpstr>
      <vt:lpstr>Design and Query Processing</vt:lpstr>
      <vt:lpstr>Cube Operation</vt:lpstr>
      <vt:lpstr>PowerPoint Presentation</vt:lpstr>
      <vt:lpstr>PowerPoint Presentation</vt:lpstr>
      <vt:lpstr>SQL extension for OLAP</vt:lpstr>
      <vt:lpstr>PowerPoint Presentation</vt:lpstr>
      <vt:lpstr>PowerPoint Presentation</vt:lpstr>
      <vt:lpstr>Data Mining Tools </vt:lpstr>
      <vt:lpstr>WEKA</vt:lpstr>
      <vt:lpstr>PowerPoint Presentation</vt:lpstr>
      <vt:lpstr>MS Excel</vt:lpstr>
      <vt:lpstr>PowerPoint Presentation</vt:lpstr>
      <vt:lpstr>PowerPoint Presentation</vt:lpstr>
      <vt:lpstr>PowerPoint Presentation</vt:lpstr>
      <vt:lpstr>Microsoft SQL Server</vt:lpstr>
      <vt:lpstr>PowerPoint Presentation</vt:lpstr>
      <vt:lpstr>Oracle</vt:lpstr>
      <vt:lpstr>PowerPoint Presentation</vt:lpstr>
      <vt:lpstr>PowerPoint Presentation</vt:lpstr>
      <vt:lpstr>PowerPoint Presentation</vt:lpstr>
      <vt:lpstr>SPSS</vt:lpstr>
      <vt:lpstr>Assignments</vt:lpstr>
      <vt:lpstr>Questions?</vt:lpstr>
      <vt:lpstr>References</vt:lpstr>
      <vt:lpstr>End of Unit 5</vt:lpstr>
      <vt:lpstr>Thank you !!!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Bijay</dc:creator>
  <cp:lastModifiedBy>Bijay</cp:lastModifiedBy>
  <cp:revision>224</cp:revision>
  <dcterms:created xsi:type="dcterms:W3CDTF">2006-08-16T00:00:00Z</dcterms:created>
  <dcterms:modified xsi:type="dcterms:W3CDTF">2012-05-31T09:28:07Z</dcterms:modified>
</cp:coreProperties>
</file>